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0" r:id="rId1"/>
    <p:sldMasterId id="2147483678" r:id="rId2"/>
  </p:sldMasterIdLst>
  <p:notesMasterIdLst>
    <p:notesMasterId r:id="rId61"/>
  </p:notesMasterIdLst>
  <p:sldIdLst>
    <p:sldId id="256" r:id="rId3"/>
    <p:sldId id="314" r:id="rId4"/>
    <p:sldId id="316" r:id="rId5"/>
    <p:sldId id="294" r:id="rId6"/>
    <p:sldId id="317" r:id="rId7"/>
    <p:sldId id="259" r:id="rId8"/>
    <p:sldId id="261" r:id="rId9"/>
    <p:sldId id="260" r:id="rId10"/>
    <p:sldId id="262" r:id="rId11"/>
    <p:sldId id="263" r:id="rId12"/>
    <p:sldId id="264" r:id="rId13"/>
    <p:sldId id="265" r:id="rId14"/>
    <p:sldId id="266" r:id="rId15"/>
    <p:sldId id="267" r:id="rId16"/>
    <p:sldId id="269" r:id="rId17"/>
    <p:sldId id="268" r:id="rId18"/>
    <p:sldId id="271" r:id="rId19"/>
    <p:sldId id="270" r:id="rId20"/>
    <p:sldId id="272" r:id="rId21"/>
    <p:sldId id="273" r:id="rId22"/>
    <p:sldId id="274" r:id="rId23"/>
    <p:sldId id="275" r:id="rId24"/>
    <p:sldId id="276" r:id="rId25"/>
    <p:sldId id="277" r:id="rId26"/>
    <p:sldId id="278" r:id="rId27"/>
    <p:sldId id="279" r:id="rId28"/>
    <p:sldId id="280" r:id="rId29"/>
    <p:sldId id="282" r:id="rId30"/>
    <p:sldId id="281" r:id="rId31"/>
    <p:sldId id="285" r:id="rId32"/>
    <p:sldId id="283" r:id="rId33"/>
    <p:sldId id="286" r:id="rId34"/>
    <p:sldId id="284" r:id="rId35"/>
    <p:sldId id="289" r:id="rId36"/>
    <p:sldId id="288" r:id="rId37"/>
    <p:sldId id="287" r:id="rId38"/>
    <p:sldId id="290" r:id="rId39"/>
    <p:sldId id="292" r:id="rId40"/>
    <p:sldId id="293" r:id="rId41"/>
    <p:sldId id="291" r:id="rId42"/>
    <p:sldId id="313" r:id="rId43"/>
    <p:sldId id="297" r:id="rId44"/>
    <p:sldId id="300" r:id="rId45"/>
    <p:sldId id="307" r:id="rId46"/>
    <p:sldId id="308" r:id="rId47"/>
    <p:sldId id="309" r:id="rId48"/>
    <p:sldId id="311" r:id="rId49"/>
    <p:sldId id="295" r:id="rId50"/>
    <p:sldId id="298" r:id="rId51"/>
    <p:sldId id="302" r:id="rId52"/>
    <p:sldId id="301" r:id="rId53"/>
    <p:sldId id="303" r:id="rId54"/>
    <p:sldId id="304" r:id="rId55"/>
    <p:sldId id="305" r:id="rId56"/>
    <p:sldId id="306" r:id="rId57"/>
    <p:sldId id="296" r:id="rId58"/>
    <p:sldId id="257" r:id="rId59"/>
    <p:sldId id="315" r:id="rId6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9900FF"/>
    <a:srgbClr val="006666"/>
    <a:srgbClr val="0066CC"/>
    <a:srgbClr val="D60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139" autoAdjust="0"/>
    <p:restoredTop sz="94660"/>
  </p:normalViewPr>
  <p:slideViewPr>
    <p:cSldViewPr snapToGrid="0">
      <p:cViewPr>
        <p:scale>
          <a:sx n="81" d="100"/>
          <a:sy n="81" d="100"/>
        </p:scale>
        <p:origin x="-13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40A3354-9A39-4422-8E00-074C55F4B498}" type="datetimeFigureOut">
              <a:rPr lang="fa-IR" smtClean="0"/>
              <a:t>09/09/1442</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02A857D-9D7F-4E67-8185-DEF6AC1B6BBA}" type="slidenum">
              <a:rPr lang="fa-IR" smtClean="0"/>
              <a:t>‹#›</a:t>
            </a:fld>
            <a:endParaRPr lang="fa-IR"/>
          </a:p>
        </p:txBody>
      </p:sp>
    </p:spTree>
    <p:extLst>
      <p:ext uri="{BB962C8B-B14F-4D97-AF65-F5344CB8AC3E}">
        <p14:creationId xmlns:p14="http://schemas.microsoft.com/office/powerpoint/2010/main" val="42439190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02A857D-9D7F-4E67-8185-DEF6AC1B6BBA}" type="slidenum">
              <a:rPr lang="fa-IR" smtClean="0"/>
              <a:t>1</a:t>
            </a:fld>
            <a:endParaRPr lang="fa-IR"/>
          </a:p>
        </p:txBody>
      </p:sp>
    </p:spTree>
    <p:extLst>
      <p:ext uri="{BB962C8B-B14F-4D97-AF65-F5344CB8AC3E}">
        <p14:creationId xmlns:p14="http://schemas.microsoft.com/office/powerpoint/2010/main" val="155496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02A857D-9D7F-4E67-8185-DEF6AC1B6BBA}" type="slidenum">
              <a:rPr lang="fa-IR" smtClean="0"/>
              <a:t>4</a:t>
            </a:fld>
            <a:endParaRPr lang="fa-IR"/>
          </a:p>
        </p:txBody>
      </p:sp>
    </p:spTree>
    <p:extLst>
      <p:ext uri="{BB962C8B-B14F-4D97-AF65-F5344CB8AC3E}">
        <p14:creationId xmlns:p14="http://schemas.microsoft.com/office/powerpoint/2010/main" val="206562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02A857D-9D7F-4E67-8185-DEF6AC1B6BBA}" type="slidenum">
              <a:rPr lang="fa-IR" smtClean="0"/>
              <a:t>40</a:t>
            </a:fld>
            <a:endParaRPr lang="fa-IR"/>
          </a:p>
        </p:txBody>
      </p:sp>
    </p:spTree>
    <p:extLst>
      <p:ext uri="{BB962C8B-B14F-4D97-AF65-F5344CB8AC3E}">
        <p14:creationId xmlns:p14="http://schemas.microsoft.com/office/powerpoint/2010/main" val="94366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6" name="Slide Number Placeholder 5"/>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353358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7" name="Slide Number Placeholder 6"/>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34521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6" name="Slide Number Placeholder 5"/>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2929489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6" name="Slide Number Placeholder 5"/>
          <p:cNvSpPr>
            <a:spLocks noGrp="1"/>
          </p:cNvSpPr>
          <p:nvPr>
            <p:ph type="sldNum" sz="quarter" idx="12"/>
          </p:nvPr>
        </p:nvSpPr>
        <p:spPr/>
        <p:txBody>
          <a:bodyPr/>
          <a:lstStyle/>
          <a:p>
            <a:fld id="{36EF4D76-5EF1-4E10-8189-1E3060B66950}" type="slidenum">
              <a:rPr lang="fa-IR" smtClean="0"/>
              <a:t>‹#›</a:t>
            </a:fld>
            <a:endParaRPr lang="fa-I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54271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6" name="Slide Number Placeholder 5"/>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2915523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fa-IR"/>
          </a:p>
        </p:txBody>
      </p:sp>
      <p:sp>
        <p:nvSpPr>
          <p:cNvPr id="4" name="Footer Placeholder 4"/>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6" name="Slide Number Placeholder 5"/>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247942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fa-IR"/>
          </a:p>
        </p:txBody>
      </p:sp>
      <p:sp>
        <p:nvSpPr>
          <p:cNvPr id="4" name="Footer Placeholder 4"/>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6" name="Slide Number Placeholder 5"/>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4069540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6" name="Slide Number Placeholder 5"/>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1041980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6" name="Slide Number Placeholder 5"/>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3173080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6" name="Slide Number Placeholder 5"/>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2183159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6" name="Slide Number Placeholder 5"/>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145006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rot="5400000">
            <a:off x="8951573" y="3225297"/>
            <a:ext cx="3859795" cy="889503"/>
          </a:xfrm>
        </p:spPr>
        <p:txBody>
          <a:bodyPr/>
          <a:lstStyle/>
          <a:p>
            <a:pPr algn="r"/>
            <a:r>
              <a:rPr lang="fa-IR" smtClean="0"/>
              <a:t>راهنمای تکمیل فرم ارزیابی عملکرد کارکنان دانشگاه علوم پزشکی قم</a:t>
            </a:r>
            <a:endParaRPr lang="fa-IR" dirty="0"/>
          </a:p>
        </p:txBody>
      </p:sp>
      <p:sp>
        <p:nvSpPr>
          <p:cNvPr id="6" name="Slide Number Placeholder 5"/>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29703409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6" name="Slide Number Placeholder 5"/>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3302100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7" name="Slide Number Placeholder 6"/>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3585916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endParaRPr lang="fa-IR"/>
          </a:p>
        </p:txBody>
      </p:sp>
      <p:sp>
        <p:nvSpPr>
          <p:cNvPr id="8" name="Footer Placeholder 7"/>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9" name="Slide Number Placeholder 8"/>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1396531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5" name="Slide Number Placeholder 4"/>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1528106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a-IR"/>
          </a:p>
        </p:txBody>
      </p:sp>
      <p:sp>
        <p:nvSpPr>
          <p:cNvPr id="3" name="Footer Placeholder 2"/>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4" name="Slide Number Placeholder 3"/>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4290420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7" name="Slide Number Placeholder 6"/>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1406346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7" name="Slide Number Placeholder 6"/>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30599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6" name="Slide Number Placeholder 5"/>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3292947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6" name="Slide Number Placeholder 5"/>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100150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6" name="Slide Number Placeholder 5"/>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132715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7" name="Slide Number Placeholder 6"/>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342617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fa-IR"/>
          </a:p>
        </p:txBody>
      </p:sp>
      <p:sp>
        <p:nvSpPr>
          <p:cNvPr id="8" name="Footer Placeholder 7"/>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9" name="Slide Number Placeholder 8"/>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222888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endParaRPr lang="fa-IR"/>
          </a:p>
        </p:txBody>
      </p:sp>
      <p:sp>
        <p:nvSpPr>
          <p:cNvPr id="5" name="Footer Placeholder 3"/>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6" name="Slide Number Placeholder 4"/>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25536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fa-IR"/>
          </a:p>
        </p:txBody>
      </p:sp>
      <p:sp>
        <p:nvSpPr>
          <p:cNvPr id="5" name="Footer Placeholder 2"/>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6" name="Slide Number Placeholder 3"/>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44418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endParaRPr lang="fa-IR"/>
          </a:p>
        </p:txBody>
      </p:sp>
      <p:sp>
        <p:nvSpPr>
          <p:cNvPr id="5" name="Footer Placeholder 5"/>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6" name="Slide Number Placeholder 6"/>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37749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7" name="Slide Number Placeholder 6"/>
          <p:cNvSpPr>
            <a:spLocks noGrp="1"/>
          </p:cNvSpPr>
          <p:nvPr>
            <p:ph type="sldNum" sz="quarter" idx="12"/>
          </p:nvPr>
        </p:nvSpPr>
        <p:spPr/>
        <p:txBody>
          <a:bodyPr/>
          <a:lstStyle/>
          <a:p>
            <a:fld id="{36EF4D76-5EF1-4E10-8189-1E3060B66950}" type="slidenum">
              <a:rPr lang="fa-IR" smtClean="0"/>
              <a:t>‹#›</a:t>
            </a:fld>
            <a:endParaRPr lang="fa-IR"/>
          </a:p>
        </p:txBody>
      </p:sp>
    </p:spTree>
    <p:extLst>
      <p:ext uri="{BB962C8B-B14F-4D97-AF65-F5344CB8AC3E}">
        <p14:creationId xmlns:p14="http://schemas.microsoft.com/office/powerpoint/2010/main" val="200910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fa-I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fa-IR" smtClean="0"/>
              <a:t>راهنمای تکمیل فرم ارزیابی عملکرد کارکنان دانشگاه علوم پزشکی قم</a:t>
            </a:r>
            <a:endParaRPr lang="fa-I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6EF4D76-5EF1-4E10-8189-1E3060B66950}" type="slidenum">
              <a:rPr lang="fa-IR" smtClean="0"/>
              <a:t>‹#›</a:t>
            </a:fld>
            <a:endParaRPr lang="fa-IR"/>
          </a:p>
        </p:txBody>
      </p:sp>
    </p:spTree>
    <p:extLst>
      <p:ext uri="{BB962C8B-B14F-4D97-AF65-F5344CB8AC3E}">
        <p14:creationId xmlns:p14="http://schemas.microsoft.com/office/powerpoint/2010/main" val="27604145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hf hd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fa-IR" smtClean="0"/>
              <a:t>راهنمای تکمیل فرم ارزیابی عملکرد کارکنان دانشگاه علوم پزشکی قم</a:t>
            </a:r>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6EF4D76-5EF1-4E10-8189-1E3060B66950}" type="slidenum">
              <a:rPr lang="fa-IR" smtClean="0"/>
              <a:t>‹#›</a:t>
            </a:fld>
            <a:endParaRPr lang="fa-IR"/>
          </a:p>
        </p:txBody>
      </p:sp>
    </p:spTree>
    <p:extLst>
      <p:ext uri="{BB962C8B-B14F-4D97-AF65-F5344CB8AC3E}">
        <p14:creationId xmlns:p14="http://schemas.microsoft.com/office/powerpoint/2010/main" val="1877829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05674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27888" y="2301765"/>
            <a:ext cx="6921063" cy="2664373"/>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fa-IR" dirty="0" smtClean="0">
                <a:cs typeface="B Mitra" panose="00000400000000000000" pitchFamily="2" charset="-78"/>
              </a:rPr>
              <a:t>روی اسناد من کلیک کنید.</a:t>
            </a:r>
            <a:endParaRPr lang="fa-IR" dirty="0">
              <a:cs typeface="B Mitra" panose="00000400000000000000" pitchFamily="2" charset="-78"/>
            </a:endParaRP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10</a:t>
            </a:fld>
            <a:endParaRPr lang="fa-IR"/>
          </a:p>
        </p:txBody>
      </p:sp>
    </p:spTree>
    <p:extLst>
      <p:ext uri="{BB962C8B-B14F-4D97-AF65-F5344CB8AC3E}">
        <p14:creationId xmlns:p14="http://schemas.microsoft.com/office/powerpoint/2010/main" val="107799981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3" name="Slide Number Placeholder 2"/>
          <p:cNvSpPr>
            <a:spLocks noGrp="1"/>
          </p:cNvSpPr>
          <p:nvPr>
            <p:ph type="sldNum" sz="quarter" idx="12"/>
          </p:nvPr>
        </p:nvSpPr>
        <p:spPr/>
        <p:txBody>
          <a:bodyPr/>
          <a:lstStyle/>
          <a:p>
            <a:fld id="{36EF4D76-5EF1-4E10-8189-1E3060B66950}" type="slidenum">
              <a:rPr lang="fa-IR" smtClean="0"/>
              <a:t>11</a:t>
            </a:fld>
            <a:endParaRPr lang="fa-IR"/>
          </a:p>
        </p:txBody>
      </p:sp>
      <p:sp>
        <p:nvSpPr>
          <p:cNvPr id="4" name="Rectangle 3"/>
          <p:cNvSpPr/>
          <p:nvPr/>
        </p:nvSpPr>
        <p:spPr>
          <a:xfrm>
            <a:off x="10276114" y="2090057"/>
            <a:ext cx="1153886" cy="34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98774967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75185" y="1481959"/>
            <a:ext cx="6921063" cy="2664373"/>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fa-IR" dirty="0" smtClean="0">
                <a:cs typeface="B Mitra" panose="00000400000000000000" pitchFamily="2" charset="-78"/>
              </a:rPr>
              <a:t>پس از کلیک روی اسناد من </a:t>
            </a:r>
          </a:p>
          <a:p>
            <a:pPr algn="ctr">
              <a:lnSpc>
                <a:spcPct val="200000"/>
              </a:lnSpc>
            </a:pPr>
            <a:r>
              <a:rPr lang="fa-IR" dirty="0" smtClean="0">
                <a:cs typeface="B Mitra" panose="00000400000000000000" pitchFamily="2" charset="-78"/>
              </a:rPr>
              <a:t>به این صفحه هدایت می‌شوید.</a:t>
            </a:r>
            <a:endParaRPr lang="fa-IR" dirty="0">
              <a:cs typeface="B Mitra" panose="00000400000000000000" pitchFamily="2" charset="-78"/>
            </a:endParaRP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12</a:t>
            </a:fld>
            <a:endParaRPr lang="fa-IR"/>
          </a:p>
        </p:txBody>
      </p:sp>
    </p:spTree>
    <p:extLst>
      <p:ext uri="{BB962C8B-B14F-4D97-AF65-F5344CB8AC3E}">
        <p14:creationId xmlns:p14="http://schemas.microsoft.com/office/powerpoint/2010/main" val="110929699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EF4D76-5EF1-4E10-8189-1E3060B66950}" type="slidenum">
              <a:rPr lang="fa-IR" smtClean="0"/>
              <a:t>13</a:t>
            </a:fld>
            <a:endParaRPr lang="fa-IR"/>
          </a:p>
        </p:txBody>
      </p:sp>
      <p:sp>
        <p:nvSpPr>
          <p:cNvPr id="4" name="Rectangle 3"/>
          <p:cNvSpPr/>
          <p:nvPr/>
        </p:nvSpPr>
        <p:spPr>
          <a:xfrm>
            <a:off x="10341429" y="2351314"/>
            <a:ext cx="1045028" cy="391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136812371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27888" y="2301765"/>
            <a:ext cx="6921063" cy="2664373"/>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fa-IR" dirty="0" smtClean="0">
                <a:cs typeface="B Mitra" panose="00000400000000000000" pitchFamily="2" charset="-78"/>
              </a:rPr>
              <a:t>روی این ردیف کلیک کنید.</a:t>
            </a:r>
            <a:endParaRPr lang="fa-IR" dirty="0">
              <a:cs typeface="B Mitra" panose="00000400000000000000" pitchFamily="2" charset="-78"/>
            </a:endParaRP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14</a:t>
            </a:fld>
            <a:endParaRPr lang="fa-IR"/>
          </a:p>
        </p:txBody>
      </p:sp>
    </p:spTree>
    <p:extLst>
      <p:ext uri="{BB962C8B-B14F-4D97-AF65-F5344CB8AC3E}">
        <p14:creationId xmlns:p14="http://schemas.microsoft.com/office/powerpoint/2010/main" val="34584256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EF4D76-5EF1-4E10-8189-1E3060B66950}" type="slidenum">
              <a:rPr lang="fa-IR" smtClean="0"/>
              <a:t>15</a:t>
            </a:fld>
            <a:endParaRPr lang="fa-IR"/>
          </a:p>
        </p:txBody>
      </p:sp>
      <p:sp>
        <p:nvSpPr>
          <p:cNvPr id="4" name="Rectangle 3"/>
          <p:cNvSpPr/>
          <p:nvPr/>
        </p:nvSpPr>
        <p:spPr>
          <a:xfrm>
            <a:off x="10297886" y="2373086"/>
            <a:ext cx="1110343"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362965730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31338" y="1417395"/>
            <a:ext cx="6921063" cy="4264948"/>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fa-IR" dirty="0" smtClean="0">
                <a:cs typeface="B Mitra" panose="00000400000000000000" pitchFamily="2" charset="-78"/>
              </a:rPr>
              <a:t>پس از کلیک روی این ردیف سه تَب در بالای ردیف مربوطه ظاهر خواهد شد.</a:t>
            </a:r>
          </a:p>
          <a:p>
            <a:pPr algn="ctr">
              <a:lnSpc>
                <a:spcPct val="200000"/>
              </a:lnSpc>
            </a:pPr>
            <a:r>
              <a:rPr lang="fa-IR" dirty="0" smtClean="0">
                <a:cs typeface="B Mitra" panose="00000400000000000000" pitchFamily="2" charset="-78"/>
              </a:rPr>
              <a:t>روی تب تایید کلیک کنید.</a:t>
            </a:r>
            <a:endParaRPr lang="fa-IR" dirty="0">
              <a:cs typeface="B Mitra" panose="00000400000000000000" pitchFamily="2" charset="-78"/>
            </a:endParaRP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16</a:t>
            </a:fld>
            <a:endParaRPr lang="fa-IR"/>
          </a:p>
        </p:txBody>
      </p:sp>
    </p:spTree>
    <p:extLst>
      <p:ext uri="{BB962C8B-B14F-4D97-AF65-F5344CB8AC3E}">
        <p14:creationId xmlns:p14="http://schemas.microsoft.com/office/powerpoint/2010/main" val="31960604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EF4D76-5EF1-4E10-8189-1E3060B66950}" type="slidenum">
              <a:rPr lang="fa-IR" smtClean="0"/>
              <a:t>17</a:t>
            </a:fld>
            <a:endParaRPr lang="fa-IR"/>
          </a:p>
        </p:txBody>
      </p:sp>
      <p:sp>
        <p:nvSpPr>
          <p:cNvPr id="4" name="Rectangle 3"/>
          <p:cNvSpPr/>
          <p:nvPr/>
        </p:nvSpPr>
        <p:spPr>
          <a:xfrm>
            <a:off x="10297886" y="2438400"/>
            <a:ext cx="1088571"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108144678"/>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69777" y="331075"/>
            <a:ext cx="6921063" cy="5580994"/>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fa-IR" dirty="0" smtClean="0">
                <a:cs typeface="B Mitra" panose="00000400000000000000" pitchFamily="2" charset="-78"/>
              </a:rPr>
              <a:t>در پنجره باز شده در قسمت رابط</a:t>
            </a:r>
          </a:p>
          <a:p>
            <a:pPr algn="ctr">
              <a:lnSpc>
                <a:spcPct val="200000"/>
              </a:lnSpc>
            </a:pPr>
            <a:r>
              <a:rPr lang="fa-IR" dirty="0" smtClean="0">
                <a:cs typeface="B Mitra" panose="00000400000000000000" pitchFamily="2" charset="-78"/>
              </a:rPr>
              <a:t>نام رابط مرکز خود در سال 1399</a:t>
            </a:r>
          </a:p>
          <a:p>
            <a:pPr algn="ctr">
              <a:lnSpc>
                <a:spcPct val="200000"/>
              </a:lnSpc>
            </a:pPr>
            <a:r>
              <a:rPr lang="fa-IR" dirty="0" smtClean="0">
                <a:cs typeface="B Mitra" panose="00000400000000000000" pitchFamily="2" charset="-78"/>
              </a:rPr>
              <a:t>(</a:t>
            </a:r>
            <a:r>
              <a:rPr lang="fa-IR" sz="3600" dirty="0" smtClean="0">
                <a:solidFill>
                  <a:schemeClr val="accent1">
                    <a:lumMod val="40000"/>
                    <a:lumOff val="60000"/>
                  </a:schemeClr>
                </a:solidFill>
                <a:cs typeface="B Mitra" panose="00000400000000000000" pitchFamily="2" charset="-78"/>
              </a:rPr>
              <a:t>توجه داشته باشید رابط مرکز خود را انتخاب نمایید</a:t>
            </a:r>
            <a:r>
              <a:rPr lang="fa-IR" dirty="0" smtClean="0">
                <a:cs typeface="B Mitra" panose="00000400000000000000" pitchFamily="2" charset="-78"/>
              </a:rPr>
              <a:t>)</a:t>
            </a:r>
          </a:p>
          <a:p>
            <a:pPr algn="ctr">
              <a:lnSpc>
                <a:spcPct val="200000"/>
              </a:lnSpc>
            </a:pPr>
            <a:r>
              <a:rPr lang="fa-IR" dirty="0" smtClean="0">
                <a:cs typeface="B Mitra" panose="00000400000000000000" pitchFamily="2" charset="-78"/>
              </a:rPr>
              <a:t>را وارد کرده و تایید کنید.</a:t>
            </a:r>
            <a:endParaRPr lang="fa-IR" dirty="0">
              <a:cs typeface="B Mitra" panose="00000400000000000000" pitchFamily="2" charset="-78"/>
            </a:endParaRP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18</a:t>
            </a:fld>
            <a:endParaRPr lang="fa-IR"/>
          </a:p>
        </p:txBody>
      </p:sp>
    </p:spTree>
    <p:extLst>
      <p:ext uri="{BB962C8B-B14F-4D97-AF65-F5344CB8AC3E}">
        <p14:creationId xmlns:p14="http://schemas.microsoft.com/office/powerpoint/2010/main" val="9652475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EF4D76-5EF1-4E10-8189-1E3060B66950}" type="slidenum">
              <a:rPr lang="fa-IR" smtClean="0"/>
              <a:t>19</a:t>
            </a:fld>
            <a:endParaRPr lang="fa-IR"/>
          </a:p>
        </p:txBody>
      </p:sp>
      <p:sp>
        <p:nvSpPr>
          <p:cNvPr id="4" name="Rectangle 3"/>
          <p:cNvSpPr/>
          <p:nvPr/>
        </p:nvSpPr>
        <p:spPr>
          <a:xfrm>
            <a:off x="10254343" y="2394857"/>
            <a:ext cx="1110343"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128468141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5" name="Slide Number Placeholder 4"/>
          <p:cNvSpPr>
            <a:spLocks noGrp="1"/>
          </p:cNvSpPr>
          <p:nvPr>
            <p:ph type="sldNum" sz="quarter" idx="12"/>
          </p:nvPr>
        </p:nvSpPr>
        <p:spPr/>
        <p:txBody>
          <a:bodyPr/>
          <a:lstStyle/>
          <a:p>
            <a:fld id="{36EF4D76-5EF1-4E10-8189-1E3060B66950}" type="slidenum">
              <a:rPr lang="fa-IR" smtClean="0"/>
              <a:t>2</a:t>
            </a:fld>
            <a:endParaRPr lang="fa-I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2469" y="2266831"/>
            <a:ext cx="7267062" cy="346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3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69777" y="331075"/>
            <a:ext cx="6921063" cy="5580994"/>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fa-IR" dirty="0" smtClean="0">
                <a:cs typeface="B Mitra" panose="00000400000000000000" pitchFamily="2" charset="-78"/>
              </a:rPr>
              <a:t>در این مرحله رابط باید مرحله دوم ارزشیابی شما را فعال کند.</a:t>
            </a:r>
          </a:p>
          <a:p>
            <a:pPr algn="ctr">
              <a:lnSpc>
                <a:spcPct val="200000"/>
              </a:lnSpc>
            </a:pPr>
            <a:r>
              <a:rPr lang="fa-IR" dirty="0" smtClean="0">
                <a:cs typeface="B Mitra" panose="00000400000000000000" pitchFamily="2" charset="-78"/>
              </a:rPr>
              <a:t>پس از مدتی مجدد روی اسناد من کلیک کرده و مثل مرحله قبل روی ردیف مربوطه کلیک کنید.</a:t>
            </a:r>
            <a:endParaRPr lang="fa-IR" dirty="0">
              <a:cs typeface="B Mitra" panose="00000400000000000000" pitchFamily="2" charset="-78"/>
            </a:endParaRP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20</a:t>
            </a:fld>
            <a:endParaRPr lang="fa-IR"/>
          </a:p>
        </p:txBody>
      </p:sp>
    </p:spTree>
    <p:extLst>
      <p:ext uri="{BB962C8B-B14F-4D97-AF65-F5344CB8AC3E}">
        <p14:creationId xmlns:p14="http://schemas.microsoft.com/office/powerpoint/2010/main" val="381427186"/>
      </p:ext>
    </p:extLst>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EF4D76-5EF1-4E10-8189-1E3060B66950}" type="slidenum">
              <a:rPr lang="fa-IR" smtClean="0"/>
              <a:t>21</a:t>
            </a:fld>
            <a:endParaRPr lang="fa-IR"/>
          </a:p>
        </p:txBody>
      </p:sp>
      <p:sp>
        <p:nvSpPr>
          <p:cNvPr id="4" name="Rectangle 3"/>
          <p:cNvSpPr/>
          <p:nvPr/>
        </p:nvSpPr>
        <p:spPr>
          <a:xfrm>
            <a:off x="10276114" y="2416629"/>
            <a:ext cx="1066800"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2111234660"/>
      </p:ext>
    </p:extLst>
  </p:cSld>
  <p:clrMapOvr>
    <a:masterClrMapping/>
  </p:clrMapOvr>
  <p:transition spd="slow">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69777" y="331075"/>
            <a:ext cx="6921063" cy="5580994"/>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fa-IR" dirty="0" smtClean="0">
                <a:cs typeface="B Mitra" panose="00000400000000000000" pitchFamily="2" charset="-78"/>
              </a:rPr>
              <a:t>اگر با تصویر صفحه بعد مواجه شدید نگران نباشید، این تصویر به این معنی است که رابط هنوز ارزشیابی مرحله دوم شما را فعال نکرده است.</a:t>
            </a:r>
            <a:endParaRPr lang="fa-IR" dirty="0">
              <a:cs typeface="B Mitra" panose="00000400000000000000" pitchFamily="2" charset="-78"/>
            </a:endParaRP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22</a:t>
            </a:fld>
            <a:endParaRPr lang="fa-IR"/>
          </a:p>
        </p:txBody>
      </p:sp>
    </p:spTree>
    <p:extLst>
      <p:ext uri="{BB962C8B-B14F-4D97-AF65-F5344CB8AC3E}">
        <p14:creationId xmlns:p14="http://schemas.microsoft.com/office/powerpoint/2010/main" val="16047296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EF4D76-5EF1-4E10-8189-1E3060B66950}" type="slidenum">
              <a:rPr lang="fa-IR" smtClean="0"/>
              <a:t>23</a:t>
            </a:fld>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2860111929"/>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29710" y="766504"/>
            <a:ext cx="8304673" cy="5580994"/>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fa-IR" dirty="0" smtClean="0">
                <a:cs typeface="B Mitra" panose="00000400000000000000" pitchFamily="2" charset="-78"/>
              </a:rPr>
              <a:t>پس از اینکه مرحله دوم ارزشیابی عملکرد شما فعال شد، در این مرحله با کلیک روی ردیف ارزیابی عملکرد دو تَب در بالا ظاهر خواهد شد. که روی تب ویرایش فرم ارزیابی کلیک کنید.</a:t>
            </a:r>
            <a:endParaRPr lang="fa-IR" dirty="0">
              <a:cs typeface="B Mitra" panose="00000400000000000000" pitchFamily="2" charset="-78"/>
            </a:endParaRP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24</a:t>
            </a:fld>
            <a:endParaRPr lang="fa-IR"/>
          </a:p>
        </p:txBody>
      </p:sp>
    </p:spTree>
    <p:extLst>
      <p:ext uri="{BB962C8B-B14F-4D97-AF65-F5344CB8AC3E}">
        <p14:creationId xmlns:p14="http://schemas.microsoft.com/office/powerpoint/2010/main" val="211064841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EF4D76-5EF1-4E10-8189-1E3060B66950}" type="slidenum">
              <a:rPr lang="fa-IR" smtClean="0"/>
              <a:t>25</a:t>
            </a:fld>
            <a:endParaRPr lang="fa-IR"/>
          </a:p>
        </p:txBody>
      </p:sp>
      <p:sp>
        <p:nvSpPr>
          <p:cNvPr id="4" name="Rectangle 3"/>
          <p:cNvSpPr/>
          <p:nvPr/>
        </p:nvSpPr>
        <p:spPr>
          <a:xfrm>
            <a:off x="10210800" y="2394857"/>
            <a:ext cx="1567543" cy="239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5878286" y="2960914"/>
            <a:ext cx="1023257"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38302566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13320" y="1524000"/>
            <a:ext cx="6921063" cy="4823498"/>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fa-IR" dirty="0" smtClean="0">
                <a:cs typeface="B Mitra" panose="00000400000000000000" pitchFamily="2" charset="-78"/>
              </a:rPr>
              <a:t>پس از کلیک روی تب ارزیابی عملکرد به صفحه فرم ارزیابی هدایت خواهید شد.</a:t>
            </a:r>
            <a:endParaRPr lang="fa-IR" dirty="0">
              <a:cs typeface="B Mitra" panose="00000400000000000000" pitchFamily="2" charset="-78"/>
            </a:endParaRP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26</a:t>
            </a:fld>
            <a:endParaRPr lang="fa-IR"/>
          </a:p>
        </p:txBody>
      </p:sp>
    </p:spTree>
    <p:extLst>
      <p:ext uri="{BB962C8B-B14F-4D97-AF65-F5344CB8AC3E}">
        <p14:creationId xmlns:p14="http://schemas.microsoft.com/office/powerpoint/2010/main" val="24267218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EF4D76-5EF1-4E10-8189-1E3060B66950}" type="slidenum">
              <a:rPr lang="fa-IR" smtClean="0"/>
              <a:t>27</a:t>
            </a:fld>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1704247433"/>
      </p:ext>
    </p:extLst>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4172" y="261257"/>
            <a:ext cx="10276114" cy="6086241"/>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fa-IR" dirty="0" smtClean="0">
                <a:cs typeface="B Mitra" panose="00000400000000000000" pitchFamily="2" charset="-78"/>
              </a:rPr>
              <a:t>در این مرحله به تکمیل شاخص‌های عمومی خود پرداخته و اگر تشویقی و یا موفقیت ویژه(کتاب، مقاله و </a:t>
            </a:r>
            <a:r>
              <a:rPr lang="fa-IR" sz="2800" dirty="0" smtClean="0">
                <a:cs typeface="B Mitra" panose="00000400000000000000" pitchFamily="2" charset="-78"/>
              </a:rPr>
              <a:t>.....</a:t>
            </a:r>
            <a:r>
              <a:rPr lang="fa-IR" dirty="0" smtClean="0">
                <a:cs typeface="B Mitra" panose="00000400000000000000" pitchFamily="2" charset="-78"/>
              </a:rPr>
              <a:t>) و یا موفقیت ورزشی دارید در قسمت‌های مربوطه به طور دقیق با ذکر تاریخ و شماره نامه اضافه کنید و فایل آن را هم حتماً ضمیمه بفرمایید.</a:t>
            </a:r>
            <a:endParaRPr lang="fa-IR" dirty="0">
              <a:cs typeface="B Mitra" panose="00000400000000000000" pitchFamily="2" charset="-78"/>
            </a:endParaRP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28</a:t>
            </a:fld>
            <a:endParaRPr lang="fa-IR"/>
          </a:p>
        </p:txBody>
      </p:sp>
    </p:spTree>
    <p:extLst>
      <p:ext uri="{BB962C8B-B14F-4D97-AF65-F5344CB8AC3E}">
        <p14:creationId xmlns:p14="http://schemas.microsoft.com/office/powerpoint/2010/main" val="20254699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9486" y="195942"/>
            <a:ext cx="10210800" cy="6422571"/>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fa-IR" dirty="0" smtClean="0">
                <a:cs typeface="B Mitra" panose="00000400000000000000" pitchFamily="2" charset="-78"/>
              </a:rPr>
              <a:t>توجه بفرمایید که در این مرحله شما هیچ تغییری در شاخص‌های اختصاصی نمی‌توانید بدهید و اگر نمره آن‌ها صفر است نگران نباشید، پس از تکمیل مراحل و ارسال به مسئول مربوطه، امکان ویرایش و نمره‌دهی برای مسئول فعال خواهد شد. </a:t>
            </a:r>
            <a:endParaRPr lang="fa-IR" dirty="0">
              <a:cs typeface="B Mitra" panose="00000400000000000000" pitchFamily="2" charset="-78"/>
            </a:endParaRP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29</a:t>
            </a:fld>
            <a:endParaRPr lang="fa-IR"/>
          </a:p>
        </p:txBody>
      </p:sp>
    </p:spTree>
    <p:extLst>
      <p:ext uri="{BB962C8B-B14F-4D97-AF65-F5344CB8AC3E}">
        <p14:creationId xmlns:p14="http://schemas.microsoft.com/office/powerpoint/2010/main" val="38224760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smtClean="0"/>
          </a:p>
          <a:p>
            <a:r>
              <a:rPr lang="fa-IR"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همکاران محترم تجه داشته باشید:</a:t>
            </a:r>
          </a:p>
          <a:p>
            <a:r>
              <a:rPr lang="fa-IR"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درصورت داشتن مشکل و یا سوال در خصوص ارزشیابی با رابط مرکز خود تماس حاصل فرمایید.</a:t>
            </a:r>
          </a:p>
          <a:p>
            <a:r>
              <a:rPr lang="fa-IR"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دقت فرمایید فرم ارزشیابی خود را به </a:t>
            </a:r>
            <a:r>
              <a:rPr lang="fa-IR"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رابط مرکز خود </a:t>
            </a:r>
            <a:r>
              <a:rPr lang="fa-IR"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ارسال فرمایید(</a:t>
            </a:r>
            <a:r>
              <a:rPr lang="fa-IR"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متاسفانه بعضی از کارکنان اشتباها به مهدی نادری ارسال مینمایند</a:t>
            </a:r>
            <a:r>
              <a:rPr lang="fa-IR"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p>
        </p:txBody>
      </p:sp>
      <p:sp>
        <p:nvSpPr>
          <p:cNvPr id="4" name="Footer Placeholder 3"/>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5" name="Slide Number Placeholder 4"/>
          <p:cNvSpPr>
            <a:spLocks noGrp="1"/>
          </p:cNvSpPr>
          <p:nvPr>
            <p:ph type="sldNum" sz="quarter" idx="12"/>
          </p:nvPr>
        </p:nvSpPr>
        <p:spPr/>
        <p:txBody>
          <a:bodyPr/>
          <a:lstStyle/>
          <a:p>
            <a:fld id="{36EF4D76-5EF1-4E10-8189-1E3060B66950}" type="slidenum">
              <a:rPr lang="fa-IR" smtClean="0"/>
              <a:t>3</a:t>
            </a:fld>
            <a:endParaRPr lang="fa-IR"/>
          </a:p>
        </p:txBody>
      </p:sp>
    </p:spTree>
    <p:extLst>
      <p:ext uri="{BB962C8B-B14F-4D97-AF65-F5344CB8AC3E}">
        <p14:creationId xmlns:p14="http://schemas.microsoft.com/office/powerpoint/2010/main" val="3497371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EF4D76-5EF1-4E10-8189-1E3060B66950}" type="slidenum">
              <a:rPr lang="fa-IR" smtClean="0"/>
              <a:t>30</a:t>
            </a:fld>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98531656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00406" y="827314"/>
            <a:ext cx="6921063" cy="4823498"/>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fa-IR" dirty="0" smtClean="0">
                <a:cs typeface="B Mitra" panose="00000400000000000000" pitchFamily="2" charset="-78"/>
              </a:rPr>
              <a:t>در هر مرحله تشویقی، موفقیت ویژه یا ... با کلیک روی افزودن می‌توانید مورد جدید را اضافه کنید.</a:t>
            </a:r>
            <a:endParaRPr lang="fa-IR" dirty="0">
              <a:cs typeface="B Mitra" panose="00000400000000000000" pitchFamily="2" charset="-78"/>
            </a:endParaRP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31</a:t>
            </a:fld>
            <a:endParaRPr lang="fa-IR"/>
          </a:p>
        </p:txBody>
      </p:sp>
    </p:spTree>
    <p:extLst>
      <p:ext uri="{BB962C8B-B14F-4D97-AF65-F5344CB8AC3E}">
        <p14:creationId xmlns:p14="http://schemas.microsoft.com/office/powerpoint/2010/main" val="382671420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EF4D76-5EF1-4E10-8189-1E3060B66950}" type="slidenum">
              <a:rPr lang="fa-IR" smtClean="0"/>
              <a:t>32</a:t>
            </a:fld>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9969395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74168"/>
            <a:ext cx="11033871" cy="6347498"/>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fa-IR" sz="5400" dirty="0">
                <a:ln w="0"/>
                <a:solidFill>
                  <a:schemeClr val="bg2">
                    <a:lumMod val="60000"/>
                    <a:lumOff val="40000"/>
                  </a:schemeClr>
                </a:solidFill>
                <a:effectLst>
                  <a:reflection blurRad="6350" stA="53000" endA="300" endPos="35500" dir="5400000" sy="-90000" algn="bl" rotWithShape="0"/>
                </a:effectLst>
                <a:latin typeface="+mn-lt"/>
                <a:ea typeface="+mn-ea"/>
                <a:cs typeface="B Mitra" panose="00000400000000000000" pitchFamily="2" charset="-78"/>
              </a:rPr>
              <a:t>راهنمای عنوان تشویقات</a:t>
            </a:r>
          </a:p>
          <a:p>
            <a:pPr algn="ctr">
              <a:lnSpc>
                <a:spcPct val="150000"/>
              </a:lnSpc>
            </a:pPr>
            <a:r>
              <a:rPr lang="fa-IR" dirty="0" smtClean="0">
                <a:cs typeface="B Mitra" panose="00000400000000000000" pitchFamily="2" charset="-78"/>
              </a:rPr>
              <a:t>دریافت تشویقی از:</a:t>
            </a:r>
          </a:p>
          <a:p>
            <a:pPr algn="ctr">
              <a:lnSpc>
                <a:spcPct val="150000"/>
              </a:lnSpc>
            </a:pPr>
            <a:r>
              <a:rPr lang="fa-IR" dirty="0" smtClean="0">
                <a:cs typeface="B Mitra" panose="00000400000000000000" pitchFamily="2" charset="-78"/>
              </a:rPr>
              <a:t>1</a:t>
            </a:r>
            <a:r>
              <a:rPr lang="fa-IR" sz="3600" dirty="0" smtClean="0">
                <a:cs typeface="B Mitra" panose="00000400000000000000" pitchFamily="2" charset="-78"/>
              </a:rPr>
              <a:t>. رئیس دانشگاه: دریافت تقدیرنامه از استاندار و معاون وزیر و رئیس دانشگاه و </a:t>
            </a:r>
            <a:r>
              <a:rPr lang="fa-IR" sz="2400" dirty="0" smtClean="0">
                <a:cs typeface="B Mitra" panose="00000400000000000000" pitchFamily="2" charset="-78"/>
              </a:rPr>
              <a:t>......</a:t>
            </a:r>
            <a:endParaRPr lang="fa-IR" sz="3600" dirty="0" smtClean="0">
              <a:cs typeface="B Mitra" panose="00000400000000000000" pitchFamily="2" charset="-78"/>
            </a:endParaRPr>
          </a:p>
          <a:p>
            <a:pPr algn="ctr">
              <a:lnSpc>
                <a:spcPct val="150000"/>
              </a:lnSpc>
            </a:pPr>
            <a:r>
              <a:rPr lang="fa-IR" sz="3600" dirty="0" smtClean="0">
                <a:cs typeface="B Mitra" panose="00000400000000000000" pitchFamily="2" charset="-78"/>
              </a:rPr>
              <a:t>2. هر یک از معاونان دانشگاه دریافت تقدیرنامه از معاونان دستگاه‌های وابسته</a:t>
            </a:r>
          </a:p>
          <a:p>
            <a:pPr algn="ctr">
              <a:lnSpc>
                <a:spcPct val="150000"/>
              </a:lnSpc>
            </a:pPr>
            <a:r>
              <a:rPr lang="fa-IR" sz="3600" dirty="0" smtClean="0">
                <a:cs typeface="B Mitra" panose="00000400000000000000" pitchFamily="2" charset="-78"/>
              </a:rPr>
              <a:t>3. رئیس یا مدیر بیمارستان: دریافت تقدیرنامه از مدیرکل یا معاونان همتراز</a:t>
            </a:r>
          </a:p>
          <a:p>
            <a:pPr algn="ctr">
              <a:lnSpc>
                <a:spcPct val="150000"/>
              </a:lnSpc>
            </a:pPr>
            <a:r>
              <a:rPr lang="fa-IR" sz="3600" dirty="0" smtClean="0">
                <a:cs typeface="B Mitra" panose="00000400000000000000" pitchFamily="2" charset="-78"/>
              </a:rPr>
              <a:t>4. مترون: دریافت تشوقی از سایر مقامات و غیره</a:t>
            </a: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33</a:t>
            </a:fld>
            <a:endParaRPr lang="fa-IR"/>
          </a:p>
        </p:txBody>
      </p:sp>
    </p:spTree>
    <p:extLst>
      <p:ext uri="{BB962C8B-B14F-4D97-AF65-F5344CB8AC3E}">
        <p14:creationId xmlns:p14="http://schemas.microsoft.com/office/powerpoint/2010/main" val="606676109"/>
      </p:ext>
    </p:extLst>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4982" y="0"/>
            <a:ext cx="10574087" cy="6521666"/>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fa-IR" sz="7200" dirty="0">
                <a:ln w="0"/>
                <a:solidFill>
                  <a:schemeClr val="bg2">
                    <a:lumMod val="60000"/>
                    <a:lumOff val="40000"/>
                  </a:schemeClr>
                </a:solidFill>
                <a:effectLst>
                  <a:reflection blurRad="6350" stA="53000" endA="300" endPos="35500" dir="5400000" sy="-90000" algn="bl" rotWithShape="0"/>
                </a:effectLst>
                <a:latin typeface="+mn-lt"/>
                <a:ea typeface="+mn-ea"/>
                <a:cs typeface="B Mitra" panose="00000400000000000000" pitchFamily="2" charset="-78"/>
              </a:rPr>
              <a:t>توجه ویژه</a:t>
            </a:r>
          </a:p>
          <a:p>
            <a:pPr algn="ctr">
              <a:lnSpc>
                <a:spcPct val="150000"/>
              </a:lnSpc>
            </a:pPr>
            <a:r>
              <a:rPr lang="fa-IR" sz="2800" dirty="0" smtClean="0">
                <a:cs typeface="B Mitra" panose="00000400000000000000" pitchFamily="2" charset="-78"/>
              </a:rPr>
              <a:t>در ارزشیابی سال 98 امتیازی بابت شرایط کرونا به فرم  ارزشیابی اضافه شده است، که حتماً به آن توجه کنید.</a:t>
            </a:r>
          </a:p>
          <a:p>
            <a:pPr algn="ctr">
              <a:lnSpc>
                <a:spcPct val="200000"/>
              </a:lnSpc>
            </a:pPr>
            <a:r>
              <a:rPr lang="fa-IR" sz="2800" dirty="0" smtClean="0">
                <a:cs typeface="B Mitra" panose="00000400000000000000" pitchFamily="2" charset="-78"/>
              </a:rPr>
              <a:t>1- شاغلین کادر درمانی مراکز بهداشتی درمانی 7 تا 10 امتیاز</a:t>
            </a:r>
          </a:p>
          <a:p>
            <a:pPr algn="ctr">
              <a:lnSpc>
                <a:spcPct val="200000"/>
              </a:lnSpc>
            </a:pPr>
            <a:r>
              <a:rPr lang="fa-IR" sz="2800" dirty="0" smtClean="0">
                <a:cs typeface="B Mitra" panose="00000400000000000000" pitchFamily="2" charset="-78"/>
              </a:rPr>
              <a:t>2 – شاغلین کادر غیر درمانی شاغل در مراکز بهداشتی و درمانی 5 تا 7 امتیاز</a:t>
            </a:r>
          </a:p>
          <a:p>
            <a:pPr algn="ctr">
              <a:lnSpc>
                <a:spcPct val="200000"/>
              </a:lnSpc>
            </a:pPr>
            <a:r>
              <a:rPr lang="fa-IR" sz="2800" dirty="0" smtClean="0">
                <a:cs typeface="B Mitra" panose="00000400000000000000" pitchFamily="2" charset="-78"/>
              </a:rPr>
              <a:t>3 – کارکنان شاغل در ستاد وزارت/ دانشگاه /دانشکده 0تا 5 امتیاز</a:t>
            </a:r>
          </a:p>
          <a:p>
            <a:pPr algn="ctr">
              <a:lnSpc>
                <a:spcPct val="200000"/>
              </a:lnSpc>
            </a:pPr>
            <a:r>
              <a:rPr lang="fa-IR" sz="2800" dirty="0" smtClean="0">
                <a:cs typeface="B Mitra" panose="00000400000000000000" pitchFamily="2" charset="-78"/>
              </a:rPr>
              <a:t>( در انتخاب این قسمت دقت فرمایید)</a:t>
            </a: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34</a:t>
            </a:fld>
            <a:endParaRPr lang="fa-IR"/>
          </a:p>
        </p:txBody>
      </p:sp>
    </p:spTree>
    <p:extLst>
      <p:ext uri="{BB962C8B-B14F-4D97-AF65-F5344CB8AC3E}">
        <p14:creationId xmlns:p14="http://schemas.microsoft.com/office/powerpoint/2010/main" val="41953891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7714" y="1185420"/>
            <a:ext cx="11190514" cy="4867037"/>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fa-IR" sz="4800" dirty="0" smtClean="0">
                <a:cs typeface="B Mitra" panose="00000400000000000000" pitchFamily="2" charset="-78"/>
              </a:rPr>
              <a:t>پس از همه مراحل ثبت موقت را بزنید.</a:t>
            </a:r>
          </a:p>
          <a:p>
            <a:pPr algn="ctr">
              <a:lnSpc>
                <a:spcPct val="150000"/>
              </a:lnSpc>
            </a:pPr>
            <a:r>
              <a:rPr lang="fa-IR" sz="4400" dirty="0" smtClean="0">
                <a:cs typeface="B Mitra" panose="00000400000000000000" pitchFamily="2" charset="-78"/>
              </a:rPr>
              <a:t>توجه داشته باشید که در این مرحله ارزشیابی هنوز در کارتابل خود شماست و حتماً باید برای</a:t>
            </a:r>
            <a:r>
              <a:rPr lang="fa-IR" sz="4400" b="1" dirty="0" smtClean="0">
                <a:cs typeface="B Mitra" panose="00000400000000000000" pitchFamily="2" charset="-78"/>
              </a:rPr>
              <a:t> </a:t>
            </a:r>
            <a:r>
              <a:rPr lang="fa-IR" sz="4400" b="1" u="sng" dirty="0" smtClean="0">
                <a:solidFill>
                  <a:srgbClr val="00B0F0"/>
                </a:solidFill>
                <a:cs typeface="B Mitra" panose="00000400000000000000" pitchFamily="2" charset="-78"/>
              </a:rPr>
              <a:t>رابط</a:t>
            </a:r>
            <a:r>
              <a:rPr lang="fa-IR" sz="4400" b="1" dirty="0" smtClean="0">
                <a:cs typeface="B Mitra" panose="00000400000000000000" pitchFamily="2" charset="-78"/>
              </a:rPr>
              <a:t> </a:t>
            </a:r>
            <a:r>
              <a:rPr lang="fa-IR" sz="4400" dirty="0" smtClean="0">
                <a:cs typeface="B Mitra" panose="00000400000000000000" pitchFamily="2" charset="-78"/>
              </a:rPr>
              <a:t>ارسال بفرمایید.</a:t>
            </a:r>
          </a:p>
          <a:p>
            <a:pPr algn="ctr">
              <a:lnSpc>
                <a:spcPct val="150000"/>
              </a:lnSpc>
            </a:pPr>
            <a:r>
              <a:rPr lang="fa-IR" sz="4400" dirty="0" smtClean="0">
                <a:cs typeface="B Mitra" panose="00000400000000000000" pitchFamily="2" charset="-78"/>
              </a:rPr>
              <a:t>(توجه داشته باشید رابط را اشتباه انتخاب نکنید)</a:t>
            </a:r>
          </a:p>
          <a:p>
            <a:pPr algn="ctr">
              <a:lnSpc>
                <a:spcPct val="150000"/>
              </a:lnSpc>
            </a:pPr>
            <a:endParaRPr lang="fa-IR" sz="4400" dirty="0">
              <a:cs typeface="B Mitra" panose="00000400000000000000" pitchFamily="2" charset="-78"/>
            </a:endParaRPr>
          </a:p>
        </p:txBody>
      </p:sp>
    </p:spTree>
    <p:extLst>
      <p:ext uri="{BB962C8B-B14F-4D97-AF65-F5344CB8AC3E}">
        <p14:creationId xmlns:p14="http://schemas.microsoft.com/office/powerpoint/2010/main" val="355537124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EF4D76-5EF1-4E10-8189-1E3060B66950}" type="slidenum">
              <a:rPr lang="fa-IR" smtClean="0"/>
              <a:t>36</a:t>
            </a:fld>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4191123661"/>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3780" y="544286"/>
            <a:ext cx="10445290" cy="5977380"/>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fa-IR" sz="4000" dirty="0" smtClean="0">
                <a:cs typeface="B Mitra" panose="00000400000000000000" pitchFamily="2" charset="-78"/>
              </a:rPr>
              <a:t>در این مرحله و پس از ثبت موقت مجدد با کلیک بر روی اسناد من </a:t>
            </a:r>
          </a:p>
          <a:p>
            <a:pPr algn="ctr">
              <a:lnSpc>
                <a:spcPct val="200000"/>
              </a:lnSpc>
            </a:pPr>
            <a:r>
              <a:rPr lang="fa-IR" sz="4000" dirty="0">
                <a:cs typeface="B Mitra" panose="00000400000000000000" pitchFamily="2" charset="-78"/>
              </a:rPr>
              <a:t>روی تب بازگشت به رابط بعد از ویرایش شاخص‌های عمومی کلیک کرده </a:t>
            </a:r>
          </a:p>
          <a:p>
            <a:pPr algn="ctr">
              <a:lnSpc>
                <a:spcPct val="200000"/>
              </a:lnSpc>
            </a:pPr>
            <a:r>
              <a:rPr lang="fa-IR" dirty="0">
                <a:cs typeface="B Mitra" panose="00000400000000000000" pitchFamily="2" charset="-78"/>
              </a:rPr>
              <a:t>و مجدد برای </a:t>
            </a:r>
            <a:r>
              <a:rPr lang="fa-IR" b="1" dirty="0">
                <a:solidFill>
                  <a:schemeClr val="accent1">
                    <a:lumMod val="75000"/>
                  </a:schemeClr>
                </a:solidFill>
                <a:cs typeface="B Mitra" panose="00000400000000000000" pitchFamily="2" charset="-78"/>
              </a:rPr>
              <a:t>رابط </a:t>
            </a:r>
            <a:r>
              <a:rPr lang="fa-IR" b="1" dirty="0" smtClean="0">
                <a:solidFill>
                  <a:schemeClr val="accent1">
                    <a:lumMod val="75000"/>
                  </a:schemeClr>
                </a:solidFill>
                <a:cs typeface="B Mitra" panose="00000400000000000000" pitchFamily="2" charset="-78"/>
              </a:rPr>
              <a:t>مرکز خود </a:t>
            </a:r>
            <a:r>
              <a:rPr lang="fa-IR" dirty="0" smtClean="0">
                <a:cs typeface="B Mitra" panose="00000400000000000000" pitchFamily="2" charset="-78"/>
              </a:rPr>
              <a:t>ارسال </a:t>
            </a:r>
            <a:r>
              <a:rPr lang="fa-IR" dirty="0">
                <a:cs typeface="B Mitra" panose="00000400000000000000" pitchFamily="2" charset="-78"/>
              </a:rPr>
              <a:t>بفرمایید</a:t>
            </a:r>
            <a:r>
              <a:rPr lang="fa-IR" sz="3600" dirty="0" smtClean="0">
                <a:cs typeface="B Mitra" panose="00000400000000000000" pitchFamily="2" charset="-78"/>
              </a:rPr>
              <a:t>.</a:t>
            </a: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37</a:t>
            </a:fld>
            <a:endParaRPr lang="fa-IR"/>
          </a:p>
        </p:txBody>
      </p:sp>
    </p:spTree>
    <p:extLst>
      <p:ext uri="{BB962C8B-B14F-4D97-AF65-F5344CB8AC3E}">
        <p14:creationId xmlns:p14="http://schemas.microsoft.com/office/powerpoint/2010/main" val="126666747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EF4D76-5EF1-4E10-8189-1E3060B66950}" type="slidenum">
              <a:rPr lang="fa-IR" smtClean="0"/>
              <a:t>38</a:t>
            </a:fld>
            <a:endParaRPr lang="fa-IR"/>
          </a:p>
        </p:txBody>
      </p:sp>
      <p:sp>
        <p:nvSpPr>
          <p:cNvPr id="4" name="Rectangle 3"/>
          <p:cNvSpPr/>
          <p:nvPr/>
        </p:nvSpPr>
        <p:spPr>
          <a:xfrm>
            <a:off x="10341429" y="2438400"/>
            <a:ext cx="1458685" cy="283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852747279"/>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EF4D76-5EF1-4E10-8189-1E3060B66950}" type="slidenum">
              <a:rPr lang="fa-IR" smtClean="0"/>
              <a:t>39</a:t>
            </a:fld>
            <a:endParaRPr lang="fa-IR"/>
          </a:p>
        </p:txBody>
      </p:sp>
      <p:sp>
        <p:nvSpPr>
          <p:cNvPr id="4" name="Rectangle 3"/>
          <p:cNvSpPr/>
          <p:nvPr/>
        </p:nvSpPr>
        <p:spPr>
          <a:xfrm>
            <a:off x="10341429" y="2394857"/>
            <a:ext cx="1001485"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16856405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1769" y="2475186"/>
            <a:ext cx="6936828" cy="3046988"/>
          </a:xfrm>
          <a:prstGeom prst="rect">
            <a:avLst/>
          </a:prstGeom>
          <a:noFill/>
        </p:spPr>
        <p:txBody>
          <a:bodyPr wrap="square" lIns="91440" tIns="45720" rIns="91440" bIns="45720">
            <a:spAutoFit/>
          </a:bodyPr>
          <a:lstStyle/>
          <a:p>
            <a:pPr marL="0" indent="0" algn="ctr">
              <a:buNone/>
            </a:pPr>
            <a:r>
              <a:rPr lang="fa-IR" sz="9600" dirty="0" smtClean="0">
                <a:ln w="0">
                  <a:solidFill>
                    <a:srgbClr val="00206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Mitra" panose="00000400000000000000" pitchFamily="2" charset="-78"/>
              </a:rPr>
              <a:t>راهنمای تکمیل فرم ارزشیابی</a:t>
            </a:r>
            <a:endParaRPr lang="fa-IR" sz="9600" dirty="0">
              <a:ln w="0">
                <a:solidFill>
                  <a:srgbClr val="00206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Footer Placeholder 1"/>
          <p:cNvSpPr>
            <a:spLocks noGrp="1"/>
          </p:cNvSpPr>
          <p:nvPr>
            <p:ph type="ftr" sz="quarter" idx="11"/>
          </p:nvPr>
        </p:nvSpPr>
        <p:spPr>
          <a:xfrm rot="5400000">
            <a:off x="9148855" y="3422581"/>
            <a:ext cx="3859795" cy="494936"/>
          </a:xfrm>
        </p:spPr>
        <p:txBody>
          <a:bodyPr/>
          <a:lstStyle/>
          <a:p>
            <a:r>
              <a:rPr lang="fa-IR" sz="1200" dirty="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4</a:t>
            </a:fld>
            <a:endParaRPr lang="fa-IR"/>
          </a:p>
        </p:txBody>
      </p:sp>
    </p:spTree>
    <p:extLst>
      <p:ext uri="{BB962C8B-B14F-4D97-AF65-F5344CB8AC3E}">
        <p14:creationId xmlns:p14="http://schemas.microsoft.com/office/powerpoint/2010/main" val="400599473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4171" y="141890"/>
            <a:ext cx="10859700" cy="6237139"/>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fa-IR" sz="7200" dirty="0">
                <a:ln w="0"/>
                <a:solidFill>
                  <a:schemeClr val="bg2">
                    <a:lumMod val="60000"/>
                    <a:lumOff val="40000"/>
                  </a:schemeClr>
                </a:solidFill>
                <a:effectLst>
                  <a:reflection blurRad="6350" stA="53000" endA="300" endPos="35500" dir="5400000" sy="-90000" algn="bl" rotWithShape="0"/>
                </a:effectLst>
                <a:latin typeface="+mn-lt"/>
                <a:ea typeface="+mn-ea"/>
                <a:cs typeface="B Mitra" panose="00000400000000000000" pitchFamily="2" charset="-78"/>
              </a:rPr>
              <a:t>نکته آخر</a:t>
            </a:r>
          </a:p>
          <a:p>
            <a:pPr algn="ctr">
              <a:lnSpc>
                <a:spcPct val="200000"/>
              </a:lnSpc>
            </a:pPr>
            <a:r>
              <a:rPr lang="fa-IR" sz="3200" dirty="0" smtClean="0">
                <a:cs typeface="B Mitra" panose="00000400000000000000" pitchFamily="2" charset="-78"/>
              </a:rPr>
              <a:t>دقت داشته باشید بعد از همه این مراحل و تایید ارزیاب و تایید کننده</a:t>
            </a:r>
          </a:p>
          <a:p>
            <a:pPr algn="ctr">
              <a:lnSpc>
                <a:spcPct val="200000"/>
              </a:lnSpc>
            </a:pPr>
            <a:r>
              <a:rPr lang="fa-IR" sz="3200" dirty="0" smtClean="0">
                <a:cs typeface="B Mitra" panose="00000400000000000000" pitchFamily="2" charset="-78"/>
              </a:rPr>
              <a:t>ارزشیابی مجدد به کارتابل شما برگشته و باید به کارشناس ارزشیابی دانشگاه </a:t>
            </a:r>
            <a:r>
              <a:rPr lang="fa-IR" sz="3200" dirty="0" smtClean="0">
                <a:solidFill>
                  <a:srgbClr val="FF0000"/>
                </a:solidFill>
                <a:cs typeface="B Mitra" panose="00000400000000000000" pitchFamily="2" charset="-78"/>
              </a:rPr>
              <a:t>آقای مهدی نادری </a:t>
            </a:r>
            <a:r>
              <a:rPr lang="fa-IR" sz="3200" dirty="0" smtClean="0">
                <a:cs typeface="B Mitra" panose="00000400000000000000" pitchFamily="2" charset="-78"/>
              </a:rPr>
              <a:t>ارسال بفرمایید.</a:t>
            </a:r>
          </a:p>
          <a:p>
            <a:pPr algn="ctr">
              <a:lnSpc>
                <a:spcPct val="200000"/>
              </a:lnSpc>
            </a:pPr>
            <a:r>
              <a:rPr lang="fa-IR" sz="3600" dirty="0" smtClean="0">
                <a:cs typeface="B Mitra" panose="00000400000000000000" pitchFamily="2" charset="-78"/>
              </a:rPr>
              <a:t>در غیر اینصورت ارزشیابی شما تکمیل نشده و امتیازی نخواهیدگرفت</a:t>
            </a:r>
            <a:r>
              <a:rPr lang="fa-IR" sz="3200" dirty="0" smtClean="0">
                <a:cs typeface="B Mitra" panose="00000400000000000000" pitchFamily="2" charset="-78"/>
              </a:rPr>
              <a:t>. </a:t>
            </a: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40</a:t>
            </a:fld>
            <a:endParaRPr lang="fa-IR"/>
          </a:p>
        </p:txBody>
      </p:sp>
    </p:spTree>
    <p:extLst>
      <p:ext uri="{BB962C8B-B14F-4D97-AF65-F5344CB8AC3E}">
        <p14:creationId xmlns:p14="http://schemas.microsoft.com/office/powerpoint/2010/main" val="27519967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2">
                    <a:lumMod val="40000"/>
                    <a:lumOff val="60000"/>
                  </a:schemeClr>
                </a:solidFill>
                <a:cs typeface="B Mitra" panose="00000400000000000000" pitchFamily="2" charset="-78"/>
              </a:rPr>
              <a:t>تایید نهایی فرم ارزشیابی</a:t>
            </a:r>
            <a:endParaRPr lang="fa-IR" dirty="0">
              <a:solidFill>
                <a:schemeClr val="bg2">
                  <a:lumMod val="40000"/>
                  <a:lumOff val="60000"/>
                </a:schemeClr>
              </a:solidFill>
              <a:cs typeface="B Mitra" panose="00000400000000000000" pitchFamily="2" charset="-78"/>
            </a:endParaRPr>
          </a:p>
        </p:txBody>
      </p:sp>
      <p:sp>
        <p:nvSpPr>
          <p:cNvPr id="4" name="Footer Placeholder 3"/>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dirty="0"/>
          </a:p>
        </p:txBody>
      </p:sp>
      <p:sp>
        <p:nvSpPr>
          <p:cNvPr id="5" name="Slide Number Placeholder 4"/>
          <p:cNvSpPr>
            <a:spLocks noGrp="1"/>
          </p:cNvSpPr>
          <p:nvPr>
            <p:ph type="sldNum" sz="quarter" idx="12"/>
          </p:nvPr>
        </p:nvSpPr>
        <p:spPr/>
        <p:txBody>
          <a:bodyPr/>
          <a:lstStyle/>
          <a:p>
            <a:fld id="{36EF4D76-5EF1-4E10-8189-1E3060B66950}" type="slidenum">
              <a:rPr lang="fa-IR" smtClean="0"/>
              <a:t>41</a:t>
            </a:fld>
            <a:endParaRPr lang="fa-IR"/>
          </a:p>
        </p:txBody>
      </p:sp>
      <p:sp>
        <p:nvSpPr>
          <p:cNvPr id="8" name="Rectangle 7"/>
          <p:cNvSpPr/>
          <p:nvPr/>
        </p:nvSpPr>
        <p:spPr>
          <a:xfrm>
            <a:off x="1436913" y="1883229"/>
            <a:ext cx="8926287" cy="2554545"/>
          </a:xfrm>
          <a:prstGeom prst="rect">
            <a:avLst/>
          </a:prstGeom>
        </p:spPr>
        <p:txBody>
          <a:bodyPr wrap="square">
            <a:spAutoFit/>
          </a:bodyPr>
          <a:lstStyle/>
          <a:p>
            <a:pPr algn="just"/>
            <a:r>
              <a:rPr lang="fa-IR" sz="4000" dirty="0">
                <a:cs typeface="B Mitra" panose="00000400000000000000" pitchFamily="2" charset="-78"/>
              </a:rPr>
              <a:t>پس از تایید، تایید کننده فرم ارزشیابی به </a:t>
            </a:r>
            <a:r>
              <a:rPr lang="fa-IR" sz="4000" dirty="0" smtClean="0">
                <a:cs typeface="B Mitra" panose="00000400000000000000" pitchFamily="2" charset="-78"/>
              </a:rPr>
              <a:t>کارتابل </a:t>
            </a:r>
            <a:r>
              <a:rPr lang="fa-IR" sz="4000" dirty="0">
                <a:cs typeface="B Mitra" panose="00000400000000000000" pitchFamily="2" charset="-78"/>
              </a:rPr>
              <a:t>مستخدم باز می گردد دقت نمایید فرم خود را تایید نهایی (امضاء) نموده و آن را به واحد ارزیابی عملکرد </a:t>
            </a:r>
            <a:r>
              <a:rPr lang="fa-IR" sz="4000" i="1" dirty="0">
                <a:cs typeface="B Mitra" panose="00000400000000000000" pitchFamily="2" charset="-78"/>
              </a:rPr>
              <a:t>دانشگاه(</a:t>
            </a:r>
            <a:r>
              <a:rPr lang="fa-IR" sz="4000" i="1" dirty="0">
                <a:solidFill>
                  <a:srgbClr val="FF0000"/>
                </a:solidFill>
                <a:cs typeface="B Mitra" panose="00000400000000000000" pitchFamily="2" charset="-78"/>
              </a:rPr>
              <a:t>آقای</a:t>
            </a:r>
            <a:r>
              <a:rPr lang="fa-IR" sz="4000" dirty="0">
                <a:solidFill>
                  <a:srgbClr val="FF0000"/>
                </a:solidFill>
                <a:cs typeface="B Mitra" panose="00000400000000000000" pitchFamily="2" charset="-78"/>
              </a:rPr>
              <a:t> مهدی نادری</a:t>
            </a:r>
            <a:r>
              <a:rPr lang="fa-IR" sz="4000" dirty="0">
                <a:cs typeface="B Mitra" panose="00000400000000000000" pitchFamily="2" charset="-78"/>
              </a:rPr>
              <a:t>) ارسال نماید.</a:t>
            </a:r>
          </a:p>
        </p:txBody>
      </p:sp>
    </p:spTree>
    <p:extLst>
      <p:ext uri="{BB962C8B-B14F-4D97-AF65-F5344CB8AC3E}">
        <p14:creationId xmlns:p14="http://schemas.microsoft.com/office/powerpoint/2010/main" val="36277231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88936"/>
            <a:ext cx="8946541" cy="5659463"/>
          </a:xfrm>
        </p:spPr>
        <p:txBody>
          <a:bodyPr>
            <a:normAutofit/>
            <a:scene3d>
              <a:camera prst="isometricOffAxis1Right"/>
              <a:lightRig rig="threePt" dir="t"/>
            </a:scene3d>
            <a:sp3d extrusionH="57150">
              <a:bevelT w="38100" h="38100"/>
            </a:sp3d>
          </a:bodyPr>
          <a:lstStyle/>
          <a:p>
            <a:pPr marL="0" indent="0" algn="ctr">
              <a:buNone/>
            </a:pPr>
            <a:endParaRPr lang="fa-IR" sz="5400" dirty="0" smtClean="0">
              <a:solidFill>
                <a:schemeClr val="tx2"/>
              </a:solidFill>
              <a:cs typeface="B Mitra" panose="00000400000000000000" pitchFamily="2" charset="-78"/>
            </a:endParaRPr>
          </a:p>
          <a:p>
            <a:pPr marL="0" indent="0" algn="ctr">
              <a:buNone/>
            </a:pPr>
            <a:r>
              <a:rPr lang="fa-IR" sz="5400" dirty="0" smtClean="0">
                <a:solidFill>
                  <a:schemeClr val="tx2"/>
                </a:solidFill>
                <a:cs typeface="B Mitra" panose="00000400000000000000" pitchFamily="2" charset="-78"/>
              </a:rPr>
              <a:t>مرحله آخر(</a:t>
            </a:r>
            <a:r>
              <a:rPr lang="fa-IR" sz="5400" dirty="0" smtClean="0">
                <a:solidFill>
                  <a:schemeClr val="accent1">
                    <a:lumMod val="60000"/>
                    <a:lumOff val="40000"/>
                  </a:schemeClr>
                </a:solidFill>
                <a:cs typeface="B Mitra" panose="00000400000000000000" pitchFamily="2" charset="-78"/>
              </a:rPr>
              <a:t>مهم</a:t>
            </a:r>
            <a:r>
              <a:rPr lang="fa-IR" sz="5400" dirty="0" smtClean="0">
                <a:solidFill>
                  <a:schemeClr val="tx2"/>
                </a:solidFill>
                <a:cs typeface="B Mitra" panose="00000400000000000000" pitchFamily="2" charset="-78"/>
              </a:rPr>
              <a:t>)</a:t>
            </a:r>
          </a:p>
          <a:p>
            <a:pPr marL="0" indent="0" algn="ctr">
              <a:buNone/>
            </a:pPr>
            <a:r>
              <a:rPr lang="fa-IR" sz="5400" dirty="0" smtClean="0">
                <a:solidFill>
                  <a:schemeClr val="tx2"/>
                </a:solidFill>
                <a:cs typeface="B Mitra" panose="00000400000000000000" pitchFamily="2" charset="-78"/>
              </a:rPr>
              <a:t> </a:t>
            </a:r>
            <a:r>
              <a:rPr lang="fa-IR" sz="5400" dirty="0">
                <a:solidFill>
                  <a:schemeClr val="tx2"/>
                </a:solidFill>
                <a:cs typeface="B Mitra" panose="00000400000000000000" pitchFamily="2" charset="-78"/>
              </a:rPr>
              <a:t>امضا </a:t>
            </a:r>
            <a:r>
              <a:rPr lang="fa-IR" sz="5400" dirty="0" smtClean="0">
                <a:solidFill>
                  <a:schemeClr val="tx2"/>
                </a:solidFill>
                <a:cs typeface="B Mitra" panose="00000400000000000000" pitchFamily="2" charset="-78"/>
              </a:rPr>
              <a:t>و تایید نهایی کارکنان می باشد</a:t>
            </a:r>
          </a:p>
          <a:p>
            <a:pPr marL="0" indent="0" algn="ctr">
              <a:buNone/>
            </a:pPr>
            <a:r>
              <a:rPr lang="fa-IR" sz="4000" dirty="0" smtClean="0">
                <a:solidFill>
                  <a:schemeClr val="accent2">
                    <a:lumMod val="40000"/>
                    <a:lumOff val="60000"/>
                  </a:schemeClr>
                </a:solidFill>
                <a:cs typeface="B Mitra" panose="00000400000000000000" pitchFamily="2" charset="-78"/>
              </a:rPr>
              <a:t>(توجه داشته باشید در صورت عدم انجام این قسمت فرم ارزشیابی شما ناقص بوده و به منزله عدم انجام ارزشیابی تلقی می گردد)</a:t>
            </a:r>
            <a:endParaRPr lang="fa-IR" sz="4000" dirty="0">
              <a:solidFill>
                <a:schemeClr val="accent2">
                  <a:lumMod val="40000"/>
                  <a:lumOff val="60000"/>
                </a:schemeClr>
              </a:solidFill>
              <a:cs typeface="B Mitra" panose="00000400000000000000" pitchFamily="2" charset="-78"/>
            </a:endParaRPr>
          </a:p>
        </p:txBody>
      </p:sp>
      <p:sp>
        <p:nvSpPr>
          <p:cNvPr id="4" name="Footer Placeholder 3"/>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5" name="Slide Number Placeholder 4"/>
          <p:cNvSpPr>
            <a:spLocks noGrp="1"/>
          </p:cNvSpPr>
          <p:nvPr>
            <p:ph type="sldNum" sz="quarter" idx="12"/>
          </p:nvPr>
        </p:nvSpPr>
        <p:spPr/>
        <p:txBody>
          <a:bodyPr/>
          <a:lstStyle/>
          <a:p>
            <a:fld id="{36EF4D76-5EF1-4E10-8189-1E3060B66950}" type="slidenum">
              <a:rPr lang="fa-IR" smtClean="0"/>
              <a:t>42</a:t>
            </a:fld>
            <a:endParaRPr lang="fa-IR"/>
          </a:p>
        </p:txBody>
      </p:sp>
    </p:spTree>
    <p:extLst>
      <p:ext uri="{BB962C8B-B14F-4D97-AF65-F5344CB8AC3E}">
        <p14:creationId xmlns:p14="http://schemas.microsoft.com/office/powerpoint/2010/main" val="22203205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6EF4D76-5EF1-4E10-8189-1E3060B66950}" type="slidenum">
              <a:rPr lang="fa-IR" smtClean="0"/>
              <a:t>43</a:t>
            </a:fld>
            <a:endParaRPr lang="fa-IR"/>
          </a:p>
        </p:txBody>
      </p:sp>
      <p:sp>
        <p:nvSpPr>
          <p:cNvPr id="6" name="Rectangle 5"/>
          <p:cNvSpPr/>
          <p:nvPr/>
        </p:nvSpPr>
        <p:spPr>
          <a:xfrm>
            <a:off x="10254343" y="2307771"/>
            <a:ext cx="1349828" cy="63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6052457" y="2939143"/>
            <a:ext cx="870857" cy="21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19580352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6EF4D76-5EF1-4E10-8189-1E3060B66950}" type="slidenum">
              <a:rPr lang="fa-IR" smtClean="0"/>
              <a:t>44</a:t>
            </a:fld>
            <a:endParaRPr lang="fa-IR"/>
          </a:p>
        </p:txBody>
      </p:sp>
      <p:sp>
        <p:nvSpPr>
          <p:cNvPr id="6" name="Rectangle 5"/>
          <p:cNvSpPr/>
          <p:nvPr/>
        </p:nvSpPr>
        <p:spPr>
          <a:xfrm>
            <a:off x="10210800" y="2394857"/>
            <a:ext cx="1611086"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2913430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5" name="Slide Number Placeholder 4"/>
          <p:cNvSpPr>
            <a:spLocks noGrp="1"/>
          </p:cNvSpPr>
          <p:nvPr>
            <p:ph type="sldNum" sz="quarter" idx="12"/>
          </p:nvPr>
        </p:nvSpPr>
        <p:spPr/>
        <p:txBody>
          <a:bodyPr/>
          <a:lstStyle/>
          <a:p>
            <a:fld id="{36EF4D76-5EF1-4E10-8189-1E3060B66950}" type="slidenum">
              <a:rPr lang="fa-IR" smtClean="0"/>
              <a:t>45</a:t>
            </a:fld>
            <a:endParaRPr lang="fa-IR"/>
          </a:p>
        </p:txBody>
      </p:sp>
      <p:sp>
        <p:nvSpPr>
          <p:cNvPr id="6" name="Title 1"/>
          <p:cNvSpPr>
            <a:spLocks noGrp="1"/>
          </p:cNvSpPr>
          <p:nvPr>
            <p:ph idx="1"/>
          </p:nvPr>
        </p:nvSpPr>
        <p:spPr>
          <a:xfrm>
            <a:off x="1190397" y="1678171"/>
            <a:ext cx="8946541" cy="4195481"/>
          </a:xfrm>
        </p:spPr>
        <p:txBody>
          <a:bodyPr>
            <a:noAutofit/>
            <a:scene3d>
              <a:camera prst="orthographicFront"/>
              <a:lightRig rig="threePt" dir="t"/>
            </a:scene3d>
            <a:sp3d extrusionH="57150">
              <a:bevelT w="69850" h="38100" prst="cross"/>
            </a:sp3d>
          </a:bodyPr>
          <a:lstStyle/>
          <a:p>
            <a:pPr marL="0" indent="0" algn="ctr">
              <a:buNone/>
            </a:pPr>
            <a:r>
              <a:rPr lang="fa-IR" sz="5400" dirty="0" smtClean="0">
                <a:cs typeface="B Mitra" panose="00000400000000000000" pitchFamily="2" charset="-78"/>
              </a:rPr>
              <a:t>اگر شخصی به ارزشیابی خود اعتراض داشته باشد می‌تواند اعتراض کند. که نمونه امضاء مستخدم بعد از اعتراض در ادامه ارسال می‌گردد.</a:t>
            </a:r>
          </a:p>
        </p:txBody>
      </p:sp>
    </p:spTree>
    <p:extLst>
      <p:ext uri="{BB962C8B-B14F-4D97-AF65-F5344CB8AC3E}">
        <p14:creationId xmlns:p14="http://schemas.microsoft.com/office/powerpoint/2010/main" val="19710633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5" name="Slide Number Placeholder 4"/>
          <p:cNvSpPr>
            <a:spLocks noGrp="1"/>
          </p:cNvSpPr>
          <p:nvPr>
            <p:ph type="sldNum" sz="quarter" idx="12"/>
          </p:nvPr>
        </p:nvSpPr>
        <p:spPr/>
        <p:txBody>
          <a:bodyPr/>
          <a:lstStyle/>
          <a:p>
            <a:fld id="{36EF4D76-5EF1-4E10-8189-1E3060B66950}" type="slidenum">
              <a:rPr lang="fa-IR" smtClean="0"/>
              <a:t>46</a:t>
            </a:fld>
            <a:endParaRPr lang="fa-IR"/>
          </a:p>
        </p:txBody>
      </p:sp>
      <p:sp>
        <p:nvSpPr>
          <p:cNvPr id="6" name="Rectangle 5"/>
          <p:cNvSpPr/>
          <p:nvPr/>
        </p:nvSpPr>
        <p:spPr>
          <a:xfrm>
            <a:off x="10232571" y="2264229"/>
            <a:ext cx="1676400" cy="718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6117771" y="2917371"/>
            <a:ext cx="740229" cy="370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8793009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6EF4D76-5EF1-4E10-8189-1E3060B66950}" type="slidenum">
              <a:rPr lang="fa-IR" smtClean="0"/>
              <a:t>47</a:t>
            </a:fld>
            <a:endParaRPr lang="fa-IR"/>
          </a:p>
        </p:txBody>
      </p:sp>
      <p:sp>
        <p:nvSpPr>
          <p:cNvPr id="6" name="Rectangle 5"/>
          <p:cNvSpPr/>
          <p:nvPr/>
        </p:nvSpPr>
        <p:spPr>
          <a:xfrm>
            <a:off x="10080171" y="2155371"/>
            <a:ext cx="2111829" cy="740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26901887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87366" y="1876097"/>
            <a:ext cx="9285889" cy="4325005"/>
          </a:xfrm>
          <a:prstGeom prst="rect">
            <a:avLst/>
          </a:prstGeom>
        </p:spPr>
        <p:txBody>
          <a:bodyPr vert="horz" lIns="91440" tIns="45720" rIns="91440" bIns="45720" rtlCol="0" anchor="t">
            <a:noAutofit/>
            <a:scene3d>
              <a:camera prst="orthographicFront"/>
              <a:lightRig rig="threePt" dir="t"/>
            </a:scene3d>
            <a:sp3d extrusionH="57150">
              <a:bevelT w="69850" h="38100" prst="cross"/>
            </a:sp3d>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fa-IR" sz="5400" dirty="0" smtClean="0">
                <a:solidFill>
                  <a:schemeClr val="bg2">
                    <a:lumMod val="20000"/>
                    <a:lumOff val="80000"/>
                  </a:schemeClr>
                </a:solidFill>
                <a:cs typeface="B Mitra" panose="00000400000000000000" pitchFamily="2" charset="-78"/>
              </a:rPr>
              <a:t>فرم ارزشیابی کارکنان پشتیبانی دو مرحله‌ای نیست و مانند سال‌های گذشته می‌باشد</a:t>
            </a:r>
            <a:r>
              <a:rPr lang="fa-IR" sz="6000" dirty="0" smtClean="0">
                <a:solidFill>
                  <a:schemeClr val="bg2">
                    <a:lumMod val="20000"/>
                    <a:lumOff val="80000"/>
                  </a:schemeClr>
                </a:solidFill>
                <a:cs typeface="B Mitra" panose="00000400000000000000" pitchFamily="2" charset="-78"/>
              </a:rPr>
              <a:t>.</a:t>
            </a:r>
          </a:p>
        </p:txBody>
      </p:sp>
      <p:sp>
        <p:nvSpPr>
          <p:cNvPr id="5" name="Rectangle 4"/>
          <p:cNvSpPr/>
          <p:nvPr/>
        </p:nvSpPr>
        <p:spPr>
          <a:xfrm>
            <a:off x="4997669" y="744396"/>
            <a:ext cx="1711383" cy="1200329"/>
          </a:xfrm>
          <a:prstGeom prst="rect">
            <a:avLst/>
          </a:prstGeom>
          <a:noFill/>
        </p:spPr>
        <p:txBody>
          <a:bodyPr wrap="square" lIns="91440" tIns="45720" rIns="91440" bIns="45720">
            <a:spAutoFit/>
          </a:bodyPr>
          <a:lstStyle/>
          <a:p>
            <a:pPr algn="ctr"/>
            <a:r>
              <a:rPr lang="fa-IR" sz="7200" b="0" cap="none" spc="0" dirty="0" smtClean="0">
                <a:ln w="0"/>
                <a:solidFill>
                  <a:schemeClr val="bg2">
                    <a:lumMod val="60000"/>
                    <a:lumOff val="40000"/>
                  </a:schemeClr>
                </a:solidFill>
                <a:effectLst>
                  <a:reflection blurRad="6350" stA="53000" endA="300" endPos="35500" dir="5400000" sy="-90000" algn="bl" rotWithShape="0"/>
                </a:effectLst>
                <a:cs typeface="B Mitra" panose="00000400000000000000" pitchFamily="2" charset="-78"/>
              </a:rPr>
              <a:t>توجه</a:t>
            </a:r>
            <a:endParaRPr lang="fa-IR" sz="7200" b="0" cap="none" spc="0" dirty="0">
              <a:ln w="0"/>
              <a:solidFill>
                <a:schemeClr val="bg2">
                  <a:lumMod val="60000"/>
                  <a:lumOff val="40000"/>
                </a:schemeClr>
              </a:solidFill>
              <a:effectLst>
                <a:reflection blurRad="6350" stA="53000" endA="300" endPos="35500" dir="5400000" sy="-90000" algn="bl" rotWithShape="0"/>
              </a:effectLst>
            </a:endParaRP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48</a:t>
            </a:fld>
            <a:endParaRPr lang="fa-IR"/>
          </a:p>
        </p:txBody>
      </p:sp>
    </p:spTree>
    <p:extLst>
      <p:ext uri="{BB962C8B-B14F-4D97-AF65-F5344CB8AC3E}">
        <p14:creationId xmlns:p14="http://schemas.microsoft.com/office/powerpoint/2010/main" val="945268598"/>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5" name="Slide Number Placeholder 4"/>
          <p:cNvSpPr>
            <a:spLocks noGrp="1"/>
          </p:cNvSpPr>
          <p:nvPr>
            <p:ph type="sldNum" sz="quarter" idx="12"/>
          </p:nvPr>
        </p:nvSpPr>
        <p:spPr/>
        <p:txBody>
          <a:bodyPr/>
          <a:lstStyle/>
          <a:p>
            <a:fld id="{36EF4D76-5EF1-4E10-8189-1E3060B66950}" type="slidenum">
              <a:rPr lang="fa-IR" smtClean="0"/>
              <a:t>49</a:t>
            </a:fld>
            <a:endParaRPr lang="fa-IR"/>
          </a:p>
        </p:txBody>
      </p:sp>
      <p:sp>
        <p:nvSpPr>
          <p:cNvPr id="6" name="Content Placeholder 2"/>
          <p:cNvSpPr txBox="1">
            <a:spLocks/>
          </p:cNvSpPr>
          <p:nvPr/>
        </p:nvSpPr>
        <p:spPr>
          <a:xfrm>
            <a:off x="1037998" y="1063416"/>
            <a:ext cx="8946541" cy="5659463"/>
          </a:xfrm>
          <a:prstGeom prst="rect">
            <a:avLst/>
          </a:prstGeom>
        </p:spPr>
        <p:txBody>
          <a:bodyPr vert="horz" lIns="91440" tIns="45720" rIns="91440" bIns="45720" rtlCol="0">
            <a:normAutofit/>
            <a:scene3d>
              <a:camera prst="isometricOffAxis1Right"/>
              <a:lightRig rig="threePt" dir="t"/>
            </a:scene3d>
            <a:sp3d extrusionH="57150">
              <a:bevelT w="38100" h="38100"/>
            </a:sp3d>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fa-IR" sz="5400" dirty="0" smtClean="0">
                <a:solidFill>
                  <a:schemeClr val="tx2"/>
                </a:solidFill>
                <a:cs typeface="B Mitra" panose="00000400000000000000" pitchFamily="2" charset="-78"/>
              </a:rPr>
              <a:t>مرحله آخر ارزشیابی کار کنان پشتیبانی</a:t>
            </a:r>
          </a:p>
          <a:p>
            <a:pPr marL="0" indent="0" algn="ctr">
              <a:buFont typeface="Wingdings 3" charset="2"/>
              <a:buNone/>
            </a:pPr>
            <a:r>
              <a:rPr lang="fa-IR" sz="5400" dirty="0" smtClean="0">
                <a:solidFill>
                  <a:schemeClr val="tx2"/>
                </a:solidFill>
                <a:cs typeface="B Mitra" panose="00000400000000000000" pitchFamily="2" charset="-78"/>
              </a:rPr>
              <a:t> امضاء(تایید نهایی) مستخدم و ارسال به واحد ارزشیابی</a:t>
            </a:r>
          </a:p>
          <a:p>
            <a:pPr marL="0" indent="0" algn="ctr">
              <a:buFont typeface="Wingdings 3" charset="2"/>
              <a:buNone/>
            </a:pPr>
            <a:r>
              <a:rPr lang="fa-IR" sz="5400" dirty="0" smtClean="0">
                <a:solidFill>
                  <a:schemeClr val="tx2"/>
                </a:solidFill>
                <a:cs typeface="B Mitra" panose="00000400000000000000" pitchFamily="2" charset="-78"/>
              </a:rPr>
              <a:t>( درست مثل فرایند قبلی می باشد)</a:t>
            </a:r>
            <a:endParaRPr lang="fa-IR" sz="5400" dirty="0">
              <a:solidFill>
                <a:schemeClr val="tx2"/>
              </a:solidFill>
              <a:cs typeface="B Mitra" panose="00000400000000000000" pitchFamily="2" charset="-78"/>
            </a:endParaRPr>
          </a:p>
        </p:txBody>
      </p:sp>
    </p:spTree>
    <p:extLst>
      <p:ext uri="{BB962C8B-B14F-4D97-AF65-F5344CB8AC3E}">
        <p14:creationId xmlns:p14="http://schemas.microsoft.com/office/powerpoint/2010/main" val="2868127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572" y="1029805"/>
            <a:ext cx="10243458" cy="5588709"/>
          </a:xfrm>
        </p:spPr>
      </p:pic>
      <p:sp>
        <p:nvSpPr>
          <p:cNvPr id="4" name="Footer Placeholder 3"/>
          <p:cNvSpPr>
            <a:spLocks noGrp="1"/>
          </p:cNvSpPr>
          <p:nvPr>
            <p:ph type="ftr" sz="quarter" idx="11"/>
          </p:nvPr>
        </p:nvSpPr>
        <p:spPr/>
        <p:txBody>
          <a:bodyPr/>
          <a:lstStyle/>
          <a:p>
            <a:pPr algn="r"/>
            <a:r>
              <a:rPr lang="fa-IR" smtClean="0"/>
              <a:t>راهنمای تکمیل فرم ارزیابی عملکرد کارکنان دانشگاه علوم پزشکی قم</a:t>
            </a:r>
            <a:endParaRPr lang="fa-IR" dirty="0"/>
          </a:p>
        </p:txBody>
      </p:sp>
      <p:sp>
        <p:nvSpPr>
          <p:cNvPr id="5" name="Slide Number Placeholder 4"/>
          <p:cNvSpPr>
            <a:spLocks noGrp="1"/>
          </p:cNvSpPr>
          <p:nvPr>
            <p:ph type="sldNum" sz="quarter" idx="12"/>
          </p:nvPr>
        </p:nvSpPr>
        <p:spPr/>
        <p:txBody>
          <a:bodyPr/>
          <a:lstStyle/>
          <a:p>
            <a:fld id="{36EF4D76-5EF1-4E10-8189-1E3060B66950}" type="slidenum">
              <a:rPr lang="fa-IR" smtClean="0"/>
              <a:t>5</a:t>
            </a:fld>
            <a:endParaRPr lang="fa-IR"/>
          </a:p>
        </p:txBody>
      </p:sp>
    </p:spTree>
    <p:extLst>
      <p:ext uri="{BB962C8B-B14F-4D97-AF65-F5344CB8AC3E}">
        <p14:creationId xmlns:p14="http://schemas.microsoft.com/office/powerpoint/2010/main" val="3034942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fa-IR" sz="5400" dirty="0" smtClean="0">
                <a:cs typeface="B Mitra" panose="00000400000000000000" pitchFamily="2" charset="-78"/>
              </a:rPr>
              <a:t>با ورود مجدد و نهایی به سامانه ارزشیابی روی اسناد من کلیک کرده و مجدد روی ردیف مربوطه کلیک کنید و گزینه تایید را بزنید.</a:t>
            </a:r>
            <a:endParaRPr lang="fa-IR" sz="5400" dirty="0">
              <a:cs typeface="B Mitra" panose="00000400000000000000" pitchFamily="2" charset="-78"/>
            </a:endParaRPr>
          </a:p>
        </p:txBody>
      </p:sp>
      <p:sp>
        <p:nvSpPr>
          <p:cNvPr id="4" name="Footer Placeholder 3"/>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5" name="Slide Number Placeholder 4"/>
          <p:cNvSpPr>
            <a:spLocks noGrp="1"/>
          </p:cNvSpPr>
          <p:nvPr>
            <p:ph type="sldNum" sz="quarter" idx="12"/>
          </p:nvPr>
        </p:nvSpPr>
        <p:spPr/>
        <p:txBody>
          <a:bodyPr/>
          <a:lstStyle/>
          <a:p>
            <a:fld id="{36EF4D76-5EF1-4E10-8189-1E3060B66950}" type="slidenum">
              <a:rPr lang="fa-IR" smtClean="0"/>
              <a:t>50</a:t>
            </a:fld>
            <a:endParaRPr lang="fa-IR"/>
          </a:p>
        </p:txBody>
      </p:sp>
    </p:spTree>
    <p:extLst>
      <p:ext uri="{BB962C8B-B14F-4D97-AF65-F5344CB8AC3E}">
        <p14:creationId xmlns:p14="http://schemas.microsoft.com/office/powerpoint/2010/main" val="5209851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6EF4D76-5EF1-4E10-8189-1E3060B66950}" type="slidenum">
              <a:rPr lang="fa-IR" smtClean="0"/>
              <a:t>51</a:t>
            </a:fld>
            <a:endParaRPr lang="fa-IR"/>
          </a:p>
        </p:txBody>
      </p:sp>
      <p:sp>
        <p:nvSpPr>
          <p:cNvPr id="6" name="Rectangle 5"/>
          <p:cNvSpPr/>
          <p:nvPr/>
        </p:nvSpPr>
        <p:spPr>
          <a:xfrm>
            <a:off x="10624457" y="696686"/>
            <a:ext cx="1175657" cy="435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10232571" y="2242457"/>
            <a:ext cx="1589315" cy="718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6074229" y="2917371"/>
            <a:ext cx="89262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1952396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5" name="Slide Number Placeholder 4"/>
          <p:cNvSpPr>
            <a:spLocks noGrp="1"/>
          </p:cNvSpPr>
          <p:nvPr>
            <p:ph type="sldNum" sz="quarter" idx="12"/>
          </p:nvPr>
        </p:nvSpPr>
        <p:spPr/>
        <p:txBody>
          <a:bodyPr/>
          <a:lstStyle/>
          <a:p>
            <a:fld id="{36EF4D76-5EF1-4E10-8189-1E3060B66950}" type="slidenum">
              <a:rPr lang="fa-IR" smtClean="0"/>
              <a:t>52</a:t>
            </a:fld>
            <a:endParaRPr lang="fa-IR"/>
          </a:p>
        </p:txBody>
      </p:sp>
      <p:sp>
        <p:nvSpPr>
          <p:cNvPr id="6" name="Content Placeholder 2"/>
          <p:cNvSpPr>
            <a:spLocks noGrp="1"/>
          </p:cNvSpPr>
          <p:nvPr>
            <p:ph idx="1"/>
          </p:nvPr>
        </p:nvSpPr>
        <p:spPr>
          <a:xfrm>
            <a:off x="1146854" y="1889556"/>
            <a:ext cx="8946541" cy="4195481"/>
          </a:xfrm>
        </p:spPr>
        <p:txBody>
          <a:bodyPr>
            <a:normAutofit/>
          </a:bodyPr>
          <a:lstStyle/>
          <a:p>
            <a:pPr marL="0" indent="0" algn="ctr">
              <a:buNone/>
            </a:pPr>
            <a:r>
              <a:rPr lang="fa-IR" sz="5400" dirty="0" smtClean="0">
                <a:cs typeface="B Mitra" panose="00000400000000000000" pitchFamily="2" charset="-78"/>
              </a:rPr>
              <a:t>در کادر باز شده در قسمت اداره ارزشیابی نام </a:t>
            </a:r>
            <a:r>
              <a:rPr lang="fa-IR" sz="5400" u="sng" dirty="0" smtClean="0">
                <a:cs typeface="B Mitra" panose="00000400000000000000" pitchFamily="2" charset="-78"/>
              </a:rPr>
              <a:t>آقای مهدی نادری </a:t>
            </a:r>
            <a:r>
              <a:rPr lang="fa-IR" sz="5400" dirty="0" smtClean="0">
                <a:cs typeface="B Mitra" panose="00000400000000000000" pitchFamily="2" charset="-78"/>
              </a:rPr>
              <a:t>را وارد کرده و پس از انتخاب گزینه تایید را بزنید.</a:t>
            </a:r>
            <a:endParaRPr lang="fa-IR" sz="5400" dirty="0">
              <a:cs typeface="B Mitra" panose="00000400000000000000" pitchFamily="2" charset="-78"/>
            </a:endParaRPr>
          </a:p>
        </p:txBody>
      </p:sp>
    </p:spTree>
    <p:extLst>
      <p:ext uri="{BB962C8B-B14F-4D97-AF65-F5344CB8AC3E}">
        <p14:creationId xmlns:p14="http://schemas.microsoft.com/office/powerpoint/2010/main" val="1995203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6EF4D76-5EF1-4E10-8189-1E3060B66950}" type="slidenum">
              <a:rPr lang="fa-IR" smtClean="0"/>
              <a:t>53</a:t>
            </a:fld>
            <a:endParaRPr lang="fa-IR"/>
          </a:p>
        </p:txBody>
      </p:sp>
      <p:sp>
        <p:nvSpPr>
          <p:cNvPr id="6" name="Rectangle 5"/>
          <p:cNvSpPr/>
          <p:nvPr/>
        </p:nvSpPr>
        <p:spPr>
          <a:xfrm>
            <a:off x="10711543" y="718457"/>
            <a:ext cx="1001486" cy="32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10145486" y="2264229"/>
            <a:ext cx="1698171" cy="674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18348036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5" name="Slide Number Placeholder 4"/>
          <p:cNvSpPr>
            <a:spLocks noGrp="1"/>
          </p:cNvSpPr>
          <p:nvPr>
            <p:ph type="sldNum" sz="quarter" idx="12"/>
          </p:nvPr>
        </p:nvSpPr>
        <p:spPr/>
        <p:txBody>
          <a:bodyPr/>
          <a:lstStyle/>
          <a:p>
            <a:fld id="{36EF4D76-5EF1-4E10-8189-1E3060B66950}" type="slidenum">
              <a:rPr lang="fa-IR" smtClean="0"/>
              <a:t>54</a:t>
            </a:fld>
            <a:endParaRPr lang="fa-IR"/>
          </a:p>
        </p:txBody>
      </p:sp>
      <p:sp>
        <p:nvSpPr>
          <p:cNvPr id="6" name="Content Placeholder 2"/>
          <p:cNvSpPr txBox="1">
            <a:spLocks/>
          </p:cNvSpPr>
          <p:nvPr/>
        </p:nvSpPr>
        <p:spPr>
          <a:xfrm>
            <a:off x="1146854" y="1889556"/>
            <a:ext cx="8946541" cy="4195481"/>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fa-IR" sz="6600" dirty="0" smtClean="0">
                <a:solidFill>
                  <a:schemeClr val="bg2">
                    <a:lumMod val="20000"/>
                    <a:lumOff val="80000"/>
                  </a:schemeClr>
                </a:solidFill>
                <a:cs typeface="B Mitra" panose="00000400000000000000" pitchFamily="2" charset="-78"/>
              </a:rPr>
              <a:t>در این مرحله و پس از تایید توسط دانشگاه مرحله ارزشیابی سال مربوطه به انتها می‌رسد.</a:t>
            </a:r>
            <a:endParaRPr lang="fa-IR" sz="6600" dirty="0">
              <a:solidFill>
                <a:schemeClr val="bg2">
                  <a:lumMod val="20000"/>
                  <a:lumOff val="80000"/>
                </a:schemeClr>
              </a:solidFill>
              <a:cs typeface="B Mitra" panose="00000400000000000000" pitchFamily="2" charset="-78"/>
            </a:endParaRPr>
          </a:p>
        </p:txBody>
      </p:sp>
    </p:spTree>
    <p:extLst>
      <p:ext uri="{BB962C8B-B14F-4D97-AF65-F5344CB8AC3E}">
        <p14:creationId xmlns:p14="http://schemas.microsoft.com/office/powerpoint/2010/main" val="3775827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
        <p:nvSpPr>
          <p:cNvPr id="5" name="Slide Number Placeholder 4"/>
          <p:cNvSpPr>
            <a:spLocks noGrp="1"/>
          </p:cNvSpPr>
          <p:nvPr>
            <p:ph type="sldNum" sz="quarter" idx="12"/>
          </p:nvPr>
        </p:nvSpPr>
        <p:spPr/>
        <p:txBody>
          <a:bodyPr/>
          <a:lstStyle/>
          <a:p>
            <a:fld id="{36EF4D76-5EF1-4E10-8189-1E3060B66950}" type="slidenum">
              <a:rPr lang="fa-IR" smtClean="0"/>
              <a:t>55</a:t>
            </a:fld>
            <a:endParaRPr lang="fa-IR"/>
          </a:p>
        </p:txBody>
      </p:sp>
      <p:sp>
        <p:nvSpPr>
          <p:cNvPr id="6" name="Content Placeholder 2"/>
          <p:cNvSpPr>
            <a:spLocks noGrp="1"/>
          </p:cNvSpPr>
          <p:nvPr>
            <p:ph idx="1"/>
          </p:nvPr>
        </p:nvSpPr>
        <p:spPr>
          <a:xfrm>
            <a:off x="421981" y="1835204"/>
            <a:ext cx="9930559" cy="4195481"/>
          </a:xfrm>
        </p:spPr>
        <p:txBody>
          <a:bodyPr>
            <a:normAutofit/>
          </a:bodyPr>
          <a:lstStyle/>
          <a:p>
            <a:pPr marL="0" indent="0">
              <a:buNone/>
            </a:pPr>
            <a:r>
              <a:rPr lang="fa-IR" sz="5400" dirty="0" smtClean="0">
                <a:solidFill>
                  <a:schemeClr val="bg2">
                    <a:lumMod val="40000"/>
                    <a:lumOff val="60000"/>
                  </a:schemeClr>
                </a:solidFill>
                <a:effectLst>
                  <a:outerShdw blurRad="75057" dist="38100" dir="5400000" sy="-20000" rotWithShape="0">
                    <a:prstClr val="black">
                      <a:alpha val="25000"/>
                    </a:prstClr>
                  </a:outerShdw>
                  <a:reflection blurRad="6350" stA="60000" endA="900" endPos="60000" dist="60007" dir="5400000" sy="-100000" algn="bl" rotWithShape="0"/>
                </a:effectLst>
                <a:cs typeface="B Mitra" panose="00000400000000000000" pitchFamily="2" charset="-78"/>
              </a:rPr>
              <a:t>فرایند تکمیل فرم ارزیابی عملکرد کار کنان</a:t>
            </a:r>
            <a:endParaRPr lang="fa-IR" sz="5400" dirty="0">
              <a:solidFill>
                <a:schemeClr val="bg2">
                  <a:lumMod val="40000"/>
                  <a:lumOff val="60000"/>
                </a:schemeClr>
              </a:solidFill>
              <a:effectLst>
                <a:outerShdw blurRad="75057" dist="38100" dir="5400000" sy="-20000" rotWithShape="0">
                  <a:prstClr val="black">
                    <a:alpha val="25000"/>
                  </a:prstClr>
                </a:outerShdw>
                <a:reflection blurRad="6350" stA="60000" endA="900" endPos="60000" dist="60007" dir="5400000" sy="-100000" algn="bl" rotWithShape="0"/>
              </a:effectLst>
              <a:cs typeface="B Mitra" panose="00000400000000000000" pitchFamily="2" charset="-78"/>
            </a:endParaRPr>
          </a:p>
        </p:txBody>
      </p:sp>
    </p:spTree>
    <p:extLst>
      <p:ext uri="{BB962C8B-B14F-4D97-AF65-F5344CB8AC3E}">
        <p14:creationId xmlns:p14="http://schemas.microsoft.com/office/powerpoint/2010/main" val="5284551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dirty="0"/>
          </a:p>
        </p:txBody>
      </p:sp>
      <p:sp>
        <p:nvSpPr>
          <p:cNvPr id="5" name="Slide Number Placeholder 4"/>
          <p:cNvSpPr>
            <a:spLocks noGrp="1"/>
          </p:cNvSpPr>
          <p:nvPr>
            <p:ph type="sldNum" sz="quarter" idx="12"/>
          </p:nvPr>
        </p:nvSpPr>
        <p:spPr/>
        <p:txBody>
          <a:bodyPr/>
          <a:lstStyle/>
          <a:p>
            <a:fld id="{36EF4D76-5EF1-4E10-8189-1E3060B66950}" type="slidenum">
              <a:rPr lang="fa-IR" smtClean="0"/>
              <a:t>56</a:t>
            </a:fld>
            <a:endParaRPr lang="fa-IR"/>
          </a:p>
        </p:txBody>
      </p:sp>
      <p:sp>
        <p:nvSpPr>
          <p:cNvPr id="6" name="Rounded Rectangle 5"/>
          <p:cNvSpPr/>
          <p:nvPr/>
        </p:nvSpPr>
        <p:spPr>
          <a:xfrm>
            <a:off x="7971429" y="373741"/>
            <a:ext cx="2030278" cy="1379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Mitra" panose="00000400000000000000" pitchFamily="2" charset="-78"/>
              </a:rPr>
              <a:t>انجام مرحله اول ارزشیابی(شاخص‌های اختصاصی)</a:t>
            </a:r>
            <a:endParaRPr lang="fa-IR" dirty="0">
              <a:cs typeface="B Mitra" panose="00000400000000000000" pitchFamily="2" charset="-78"/>
            </a:endParaRPr>
          </a:p>
        </p:txBody>
      </p:sp>
      <p:sp>
        <p:nvSpPr>
          <p:cNvPr id="8" name="Rounded Rectangle 7"/>
          <p:cNvSpPr/>
          <p:nvPr/>
        </p:nvSpPr>
        <p:spPr>
          <a:xfrm>
            <a:off x="5548557" y="373741"/>
            <a:ext cx="2030278" cy="1379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Mitra" panose="00000400000000000000" pitchFamily="2" charset="-78"/>
              </a:rPr>
              <a:t>ارسال به مسئول جهت بررسی شاخص‌های اختصاصی</a:t>
            </a:r>
            <a:endParaRPr lang="fa-IR" dirty="0">
              <a:cs typeface="B Mitra" panose="00000400000000000000" pitchFamily="2" charset="-78"/>
            </a:endParaRPr>
          </a:p>
        </p:txBody>
      </p:sp>
      <p:sp>
        <p:nvSpPr>
          <p:cNvPr id="9" name="Rounded Rectangle 8"/>
          <p:cNvSpPr/>
          <p:nvPr/>
        </p:nvSpPr>
        <p:spPr>
          <a:xfrm>
            <a:off x="3068827" y="373741"/>
            <a:ext cx="2030278" cy="1379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Mitra" panose="00000400000000000000" pitchFamily="2" charset="-78"/>
              </a:rPr>
              <a:t>عودت به مستخدم</a:t>
            </a:r>
            <a:endParaRPr lang="fa-IR" dirty="0">
              <a:cs typeface="B Mitra" panose="00000400000000000000" pitchFamily="2" charset="-78"/>
            </a:endParaRPr>
          </a:p>
        </p:txBody>
      </p:sp>
      <p:sp>
        <p:nvSpPr>
          <p:cNvPr id="10" name="Rounded Rectangle 9"/>
          <p:cNvSpPr/>
          <p:nvPr/>
        </p:nvSpPr>
        <p:spPr>
          <a:xfrm>
            <a:off x="604595" y="373741"/>
            <a:ext cx="2030278" cy="1379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Mitra" panose="00000400000000000000" pitchFamily="2" charset="-78"/>
              </a:rPr>
              <a:t>ارسال به رابط و عودت مجدد به مستخدم توسط رابط</a:t>
            </a:r>
            <a:endParaRPr lang="fa-IR" dirty="0">
              <a:cs typeface="B Mitra" panose="00000400000000000000" pitchFamily="2" charset="-78"/>
            </a:endParaRPr>
          </a:p>
        </p:txBody>
      </p:sp>
      <p:sp>
        <p:nvSpPr>
          <p:cNvPr id="11" name="Rounded Rectangle 10"/>
          <p:cNvSpPr/>
          <p:nvPr/>
        </p:nvSpPr>
        <p:spPr>
          <a:xfrm>
            <a:off x="665572" y="2161079"/>
            <a:ext cx="2030278" cy="1379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Mitra" panose="00000400000000000000" pitchFamily="2" charset="-78"/>
              </a:rPr>
              <a:t>انجام مرحله دوم ارزشیابی با شاخص‌های عمومی</a:t>
            </a:r>
            <a:endParaRPr lang="fa-IR" dirty="0">
              <a:cs typeface="B Mitra" panose="00000400000000000000" pitchFamily="2" charset="-78"/>
            </a:endParaRPr>
          </a:p>
        </p:txBody>
      </p:sp>
      <p:sp>
        <p:nvSpPr>
          <p:cNvPr id="12" name="Rounded Rectangle 11"/>
          <p:cNvSpPr/>
          <p:nvPr/>
        </p:nvSpPr>
        <p:spPr>
          <a:xfrm>
            <a:off x="3115321" y="2161079"/>
            <a:ext cx="2030278" cy="1379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Mitra" panose="00000400000000000000" pitchFamily="2" charset="-78"/>
              </a:rPr>
              <a:t>ارسال به رابط توسط مستخدم</a:t>
            </a:r>
            <a:endParaRPr lang="fa-IR" dirty="0">
              <a:cs typeface="B Mitra" panose="00000400000000000000" pitchFamily="2" charset="-78"/>
            </a:endParaRPr>
          </a:p>
        </p:txBody>
      </p:sp>
      <p:sp>
        <p:nvSpPr>
          <p:cNvPr id="13" name="Rounded Rectangle 12"/>
          <p:cNvSpPr/>
          <p:nvPr/>
        </p:nvSpPr>
        <p:spPr>
          <a:xfrm>
            <a:off x="5596066" y="2145182"/>
            <a:ext cx="2030278" cy="1379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Mitra" panose="00000400000000000000" pitchFamily="2" charset="-78"/>
              </a:rPr>
              <a:t>ارسال به ارزیاب توسط رابط</a:t>
            </a:r>
            <a:endParaRPr lang="fa-IR" dirty="0">
              <a:cs typeface="B Mitra" panose="00000400000000000000" pitchFamily="2" charset="-78"/>
            </a:endParaRPr>
          </a:p>
        </p:txBody>
      </p:sp>
      <p:sp>
        <p:nvSpPr>
          <p:cNvPr id="14" name="Rounded Rectangle 13"/>
          <p:cNvSpPr/>
          <p:nvPr/>
        </p:nvSpPr>
        <p:spPr>
          <a:xfrm>
            <a:off x="8076811" y="2145181"/>
            <a:ext cx="2030278" cy="1379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cs typeface="B Mitra" panose="00000400000000000000" pitchFamily="2" charset="-78"/>
              </a:rPr>
              <a:t>ارسال به ارزیاب توسط </a:t>
            </a:r>
            <a:r>
              <a:rPr lang="fa-IR" dirty="0" smtClean="0">
                <a:cs typeface="B Mitra" panose="00000400000000000000" pitchFamily="2" charset="-78"/>
              </a:rPr>
              <a:t>تایید کننده</a:t>
            </a:r>
            <a:endParaRPr lang="fa-IR" dirty="0">
              <a:cs typeface="B Mitra" panose="00000400000000000000" pitchFamily="2" charset="-78"/>
            </a:endParaRPr>
          </a:p>
        </p:txBody>
      </p:sp>
      <p:sp>
        <p:nvSpPr>
          <p:cNvPr id="15" name="Rounded Rectangle 14"/>
          <p:cNvSpPr/>
          <p:nvPr/>
        </p:nvSpPr>
        <p:spPr>
          <a:xfrm>
            <a:off x="7391719" y="4363254"/>
            <a:ext cx="2030278" cy="1379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Mitra" panose="00000400000000000000" pitchFamily="2" charset="-78"/>
              </a:rPr>
              <a:t>تایید و عودت به مستخدم</a:t>
            </a:r>
            <a:endParaRPr lang="fa-IR" dirty="0">
              <a:cs typeface="B Mitra" panose="00000400000000000000" pitchFamily="2" charset="-78"/>
            </a:endParaRPr>
          </a:p>
        </p:txBody>
      </p:sp>
      <p:sp>
        <p:nvSpPr>
          <p:cNvPr id="16" name="Rounded Rectangle 15"/>
          <p:cNvSpPr/>
          <p:nvPr/>
        </p:nvSpPr>
        <p:spPr>
          <a:xfrm>
            <a:off x="4384206" y="4449320"/>
            <a:ext cx="2030278" cy="1379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Mitra" panose="00000400000000000000" pitchFamily="2" charset="-78"/>
              </a:rPr>
              <a:t>تایید مستخدم و ارسال به دانشگاه(مهدی نادری)</a:t>
            </a:r>
            <a:endParaRPr lang="fa-IR" dirty="0">
              <a:cs typeface="B Mitra" panose="00000400000000000000" pitchFamily="2" charset="-78"/>
            </a:endParaRPr>
          </a:p>
        </p:txBody>
      </p:sp>
      <p:sp>
        <p:nvSpPr>
          <p:cNvPr id="19" name="Rounded Rectangle 18"/>
          <p:cNvSpPr/>
          <p:nvPr/>
        </p:nvSpPr>
        <p:spPr>
          <a:xfrm>
            <a:off x="1260920" y="4514858"/>
            <a:ext cx="2030278" cy="1379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Mitra" panose="00000400000000000000" pitchFamily="2" charset="-78"/>
              </a:rPr>
              <a:t>تایید واحد ارزشیابی و پایان ارزشیابی</a:t>
            </a:r>
            <a:endParaRPr lang="fa-IR" dirty="0">
              <a:cs typeface="B Mitra" panose="00000400000000000000" pitchFamily="2" charset="-78"/>
            </a:endParaRPr>
          </a:p>
        </p:txBody>
      </p:sp>
      <p:sp>
        <p:nvSpPr>
          <p:cNvPr id="20" name="Left Arrow 19"/>
          <p:cNvSpPr/>
          <p:nvPr/>
        </p:nvSpPr>
        <p:spPr>
          <a:xfrm>
            <a:off x="7578836" y="679030"/>
            <a:ext cx="392594" cy="768770"/>
          </a:xfrm>
          <a:prstGeom prst="leftArrow">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Left Arrow 20"/>
          <p:cNvSpPr/>
          <p:nvPr/>
        </p:nvSpPr>
        <p:spPr>
          <a:xfrm>
            <a:off x="5119293" y="679030"/>
            <a:ext cx="392594" cy="768770"/>
          </a:xfrm>
          <a:prstGeom prst="leftArrow">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Left Arrow 21"/>
          <p:cNvSpPr/>
          <p:nvPr/>
        </p:nvSpPr>
        <p:spPr>
          <a:xfrm>
            <a:off x="2640952" y="626746"/>
            <a:ext cx="392594" cy="768770"/>
          </a:xfrm>
          <a:prstGeom prst="leftArrow">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Down Arrow 22"/>
          <p:cNvSpPr/>
          <p:nvPr/>
        </p:nvSpPr>
        <p:spPr>
          <a:xfrm>
            <a:off x="1439281" y="1774754"/>
            <a:ext cx="387458" cy="407989"/>
          </a:xfrm>
          <a:prstGeom prst="downArrow">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Right Arrow 23"/>
          <p:cNvSpPr/>
          <p:nvPr/>
        </p:nvSpPr>
        <p:spPr>
          <a:xfrm>
            <a:off x="2726846" y="2619215"/>
            <a:ext cx="388475" cy="572168"/>
          </a:xfrm>
          <a:prstGeom prst="rightArrow">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Right Arrow 24"/>
          <p:cNvSpPr/>
          <p:nvPr/>
        </p:nvSpPr>
        <p:spPr>
          <a:xfrm>
            <a:off x="5176595" y="2619215"/>
            <a:ext cx="388475" cy="572168"/>
          </a:xfrm>
          <a:prstGeom prst="rightArrow">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Right Arrow 25"/>
          <p:cNvSpPr/>
          <p:nvPr/>
        </p:nvSpPr>
        <p:spPr>
          <a:xfrm>
            <a:off x="7657340" y="2558547"/>
            <a:ext cx="388475" cy="572168"/>
          </a:xfrm>
          <a:prstGeom prst="rightArrow">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Down Arrow 26"/>
          <p:cNvSpPr/>
          <p:nvPr/>
        </p:nvSpPr>
        <p:spPr>
          <a:xfrm>
            <a:off x="8248325" y="3540428"/>
            <a:ext cx="519864" cy="782444"/>
          </a:xfrm>
          <a:prstGeom prst="downArrow">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Left Arrow 28"/>
          <p:cNvSpPr/>
          <p:nvPr/>
        </p:nvSpPr>
        <p:spPr>
          <a:xfrm>
            <a:off x="3665785" y="4944600"/>
            <a:ext cx="588730" cy="519864"/>
          </a:xfrm>
          <a:prstGeom prst="leftArrow">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Down Arrow 33"/>
          <p:cNvSpPr/>
          <p:nvPr/>
        </p:nvSpPr>
        <p:spPr>
          <a:xfrm rot="5400000">
            <a:off x="6608857" y="4709448"/>
            <a:ext cx="519864" cy="610186"/>
          </a:xfrm>
          <a:prstGeom prst="downArrow">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730640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5743" y="1166648"/>
            <a:ext cx="7358743" cy="4154984"/>
          </a:xfrm>
          <a:prstGeom prst="rect">
            <a:avLst/>
          </a:prstGeom>
          <a:noFill/>
        </p:spPr>
        <p:txBody>
          <a:bodyPr wrap="square" lIns="91440" tIns="45720" rIns="91440" bIns="45720">
            <a:spAutoFit/>
          </a:bodyPr>
          <a:lstStyle/>
          <a:p>
            <a:pPr marL="0" indent="0" algn="ctr">
              <a:buNone/>
            </a:pPr>
            <a:r>
              <a:rPr lang="fa-IR" sz="6600" dirty="0" smtClean="0">
                <a:ln w="0">
                  <a:solidFill>
                    <a:srgbClr val="002060"/>
                  </a:solidFill>
                </a:ln>
                <a:solidFill>
                  <a:schemeClr val="accent1">
                    <a:lumMod val="40000"/>
                    <a:lumOff val="60000"/>
                  </a:schemeClr>
                </a:solidFill>
                <a:effectLst>
                  <a:reflection blurRad="6350" stA="53000" endA="300" endPos="35500" dir="5400000" sy="-90000" algn="bl" rotWithShape="0"/>
                </a:effectLst>
                <a:cs typeface="B Mitra" panose="00000400000000000000" pitchFamily="2" charset="-78"/>
              </a:rPr>
              <a:t>واحد ارزیابی عملکرد دانشگاه علوم پزشکی قم</a:t>
            </a:r>
            <a:endParaRPr lang="fa-IR" sz="6600" dirty="0">
              <a:ln w="0">
                <a:solidFill>
                  <a:srgbClr val="002060"/>
                </a:solidFill>
              </a:ln>
              <a:solidFill>
                <a:schemeClr val="accent1">
                  <a:lumMod val="40000"/>
                  <a:lumOff val="60000"/>
                </a:schemeClr>
              </a:solidFill>
              <a:effectLst>
                <a:reflection blurRad="6350" stA="53000" endA="300" endPos="35500" dir="5400000" sy="-90000" algn="bl" rotWithShape="0"/>
              </a:effectLst>
              <a:cs typeface="B Mitra" panose="00000400000000000000" pitchFamily="2" charset="-78"/>
            </a:endParaRPr>
          </a:p>
          <a:p>
            <a:pPr marL="0" indent="0" algn="ctr">
              <a:buNone/>
            </a:pPr>
            <a:r>
              <a:rPr lang="fa-IR" sz="6600" dirty="0" smtClean="0">
                <a:ln w="0">
                  <a:solidFill>
                    <a:srgbClr val="002060"/>
                  </a:solidFill>
                </a:ln>
                <a:solidFill>
                  <a:schemeClr val="accent1">
                    <a:lumMod val="40000"/>
                    <a:lumOff val="60000"/>
                  </a:schemeClr>
                </a:solidFill>
                <a:effectLst>
                  <a:reflection blurRad="6350" stA="53000" endA="300" endPos="35500" dir="5400000" sy="-90000" algn="bl" rotWithShape="0"/>
                </a:effectLst>
                <a:cs typeface="B Mitra" panose="00000400000000000000" pitchFamily="2" charset="-78"/>
              </a:rPr>
              <a:t>مهدی نادری </a:t>
            </a:r>
          </a:p>
          <a:p>
            <a:pPr marL="0" indent="0" algn="ctr">
              <a:buNone/>
            </a:pPr>
            <a:r>
              <a:rPr lang="fa-IR" sz="6600" dirty="0" smtClean="0">
                <a:ln w="0">
                  <a:solidFill>
                    <a:srgbClr val="002060"/>
                  </a:solidFill>
                </a:ln>
                <a:solidFill>
                  <a:schemeClr val="accent1">
                    <a:lumMod val="40000"/>
                    <a:lumOff val="60000"/>
                  </a:schemeClr>
                </a:solidFill>
                <a:effectLst>
                  <a:reflection blurRad="6350" stA="53000" endA="300" endPos="35500" dir="5400000" sy="-90000" algn="bl" rotWithShape="0"/>
                </a:effectLst>
                <a:cs typeface="B Mitra" panose="00000400000000000000" pitchFamily="2" charset="-78"/>
              </a:rPr>
              <a:t>کارشناس ارزشیابی کارکنان</a:t>
            </a: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57</a:t>
            </a:fld>
            <a:endParaRPr lang="fa-IR"/>
          </a:p>
        </p:txBody>
      </p:sp>
    </p:spTree>
    <p:extLst>
      <p:ext uri="{BB962C8B-B14F-4D97-AF65-F5344CB8AC3E}">
        <p14:creationId xmlns:p14="http://schemas.microsoft.com/office/powerpoint/2010/main" val="1604242156"/>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lvl="0" indent="0" algn="ctr" defTabSz="914400" rtl="0">
              <a:spcBef>
                <a:spcPct val="20000"/>
              </a:spcBef>
              <a:buClr>
                <a:srgbClr val="0BD0D9"/>
              </a:buClr>
              <a:buSzPct val="95000"/>
              <a:buNone/>
            </a:pPr>
            <a:r>
              <a:rPr lang="fa-IR" sz="8800" dirty="0">
                <a:solidFill>
                  <a:srgbClr val="7CCA62">
                    <a:lumMod val="75000"/>
                  </a:srgbClr>
                </a:solidFill>
                <a:latin typeface="Constantia"/>
                <a:ea typeface="+mn-ea"/>
                <a:cs typeface="B Sahar" panose="00000400000000000000" pitchFamily="2" charset="-78"/>
              </a:rPr>
              <a:t>موفق و سر بلند باشید</a:t>
            </a:r>
          </a:p>
          <a:p>
            <a:pPr marL="0" lvl="0" indent="0" algn="ctr" defTabSz="914400" rtl="0">
              <a:spcBef>
                <a:spcPct val="20000"/>
              </a:spcBef>
              <a:buClr>
                <a:srgbClr val="0BD0D9"/>
              </a:buClr>
              <a:buSzPct val="95000"/>
              <a:buNone/>
            </a:pPr>
            <a:endParaRPr lang="fa-IR" sz="2600" dirty="0">
              <a:solidFill>
                <a:prstClr val="black"/>
              </a:solidFill>
              <a:latin typeface="Constantia"/>
              <a:ea typeface="+mn-ea"/>
            </a:endParaRPr>
          </a:p>
        </p:txBody>
      </p:sp>
      <p:sp>
        <p:nvSpPr>
          <p:cNvPr id="4" name="Footer Placeholder 3"/>
          <p:cNvSpPr>
            <a:spLocks noGrp="1"/>
          </p:cNvSpPr>
          <p:nvPr>
            <p:ph type="ftr" sz="quarter" idx="11"/>
          </p:nvPr>
        </p:nvSpPr>
        <p:spPr/>
        <p:txBody>
          <a:bodyPr/>
          <a:lstStyle/>
          <a:p>
            <a:pPr algn="r"/>
            <a:r>
              <a:rPr lang="fa-IR" smtClean="0"/>
              <a:t>راهنمای تکمیل فرم ارزیابی عملکرد کارکنان دانشگاه علوم پزشکی قم</a:t>
            </a:r>
            <a:endParaRPr lang="fa-IR" dirty="0"/>
          </a:p>
        </p:txBody>
      </p:sp>
      <p:sp>
        <p:nvSpPr>
          <p:cNvPr id="5" name="Slide Number Placeholder 4"/>
          <p:cNvSpPr>
            <a:spLocks noGrp="1"/>
          </p:cNvSpPr>
          <p:nvPr>
            <p:ph type="sldNum" sz="quarter" idx="12"/>
          </p:nvPr>
        </p:nvSpPr>
        <p:spPr/>
        <p:txBody>
          <a:bodyPr/>
          <a:lstStyle/>
          <a:p>
            <a:fld id="{36EF4D76-5EF1-4E10-8189-1E3060B66950}" type="slidenum">
              <a:rPr lang="fa-IR" smtClean="0"/>
              <a:t>58</a:t>
            </a:fld>
            <a:endParaRPr lang="fa-IR"/>
          </a:p>
        </p:txBody>
      </p:sp>
    </p:spTree>
    <p:extLst>
      <p:ext uri="{BB962C8B-B14F-4D97-AF65-F5344CB8AC3E}">
        <p14:creationId xmlns:p14="http://schemas.microsoft.com/office/powerpoint/2010/main" val="381977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EF4D76-5EF1-4E10-8189-1E3060B66950}" type="slidenum">
              <a:rPr lang="fa-IR" smtClean="0"/>
              <a:t>6</a:t>
            </a:fld>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617456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80592" y="157655"/>
            <a:ext cx="7949951" cy="6416565"/>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fa-IR" sz="4000" dirty="0" smtClean="0">
                <a:cs typeface="B Mitra" panose="00000400000000000000" pitchFamily="2" charset="-78"/>
              </a:rPr>
              <a:t>در این مرحله </a:t>
            </a:r>
          </a:p>
          <a:p>
            <a:pPr algn="ctr">
              <a:lnSpc>
                <a:spcPct val="200000"/>
              </a:lnSpc>
            </a:pPr>
            <a:r>
              <a:rPr lang="fa-IR" sz="4000" dirty="0" smtClean="0">
                <a:cs typeface="B Mitra" panose="00000400000000000000" pitchFamily="2" charset="-78"/>
              </a:rPr>
              <a:t>نام کاربری: کد ملی</a:t>
            </a:r>
          </a:p>
          <a:p>
            <a:pPr algn="ctr">
              <a:lnSpc>
                <a:spcPct val="200000"/>
              </a:lnSpc>
            </a:pPr>
            <a:r>
              <a:rPr lang="fa-IR" sz="4000" dirty="0" smtClean="0">
                <a:cs typeface="B Mitra" panose="00000400000000000000" pitchFamily="2" charset="-78"/>
              </a:rPr>
              <a:t>و </a:t>
            </a:r>
          </a:p>
          <a:p>
            <a:pPr algn="ctr">
              <a:lnSpc>
                <a:spcPct val="200000"/>
              </a:lnSpc>
            </a:pPr>
            <a:r>
              <a:rPr lang="fa-IR" sz="4000" dirty="0" smtClean="0">
                <a:cs typeface="B Mitra" panose="00000400000000000000" pitchFamily="2" charset="-78"/>
              </a:rPr>
              <a:t>رمز </a:t>
            </a:r>
          </a:p>
          <a:p>
            <a:pPr algn="ctr">
              <a:lnSpc>
                <a:spcPct val="200000"/>
              </a:lnSpc>
            </a:pPr>
            <a:r>
              <a:rPr lang="fa-IR" sz="4000" dirty="0" smtClean="0">
                <a:cs typeface="B Mitra" panose="00000400000000000000" pitchFamily="2" charset="-78"/>
              </a:rPr>
              <a:t>خود را وارد کنید.</a:t>
            </a:r>
            <a:endParaRPr lang="fa-IR" sz="4000" dirty="0">
              <a:cs typeface="B Mitra" panose="00000400000000000000" pitchFamily="2" charset="-78"/>
            </a:endParaRP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7</a:t>
            </a:fld>
            <a:endParaRPr lang="fa-IR"/>
          </a:p>
        </p:txBody>
      </p:sp>
    </p:spTree>
    <p:extLst>
      <p:ext uri="{BB962C8B-B14F-4D97-AF65-F5344CB8AC3E}">
        <p14:creationId xmlns:p14="http://schemas.microsoft.com/office/powerpoint/2010/main" val="334516410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27888" y="1545021"/>
            <a:ext cx="6921063" cy="4225158"/>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fa-IR" dirty="0" smtClean="0">
                <a:cs typeface="B Mitra" panose="00000400000000000000" pitchFamily="2" charset="-78"/>
              </a:rPr>
              <a:t>پس از وارد کردن نام کاربری و رمز به این صفحه هدایت می‌شوید.</a:t>
            </a:r>
            <a:endParaRPr lang="fa-IR" dirty="0">
              <a:cs typeface="B Mitra" panose="00000400000000000000" pitchFamily="2" charset="-78"/>
            </a:endParaRPr>
          </a:p>
        </p:txBody>
      </p:sp>
      <p:sp>
        <p:nvSpPr>
          <p:cNvPr id="2" name="Footer Placeholder 1"/>
          <p:cNvSpPr>
            <a:spLocks noGrp="1"/>
          </p:cNvSpPr>
          <p:nvPr>
            <p:ph type="ftr" sz="quarter" idx="11"/>
          </p:nvPr>
        </p:nvSpPr>
        <p:spPr/>
        <p:txBody>
          <a:bodyPr/>
          <a:lstStyle/>
          <a:p>
            <a:r>
              <a:rPr lang="fa-IR" sz="1200" smtClean="0">
                <a:cs typeface="B Mitra" panose="00000400000000000000" pitchFamily="2" charset="-78"/>
              </a:rPr>
              <a:t>راهنمای تکمیل فرم ارزیابی عملکرد کارکنان دانشگاه علوم پزشکی قم</a:t>
            </a:r>
            <a:endParaRPr lang="fa-IR" sz="12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36EF4D76-5EF1-4E10-8189-1E3060B66950}" type="slidenum">
              <a:rPr lang="fa-IR" smtClean="0"/>
              <a:t>8</a:t>
            </a:fld>
            <a:endParaRPr lang="fa-IR"/>
          </a:p>
        </p:txBody>
      </p:sp>
    </p:spTree>
    <p:extLst>
      <p:ext uri="{BB962C8B-B14F-4D97-AF65-F5344CB8AC3E}">
        <p14:creationId xmlns:p14="http://schemas.microsoft.com/office/powerpoint/2010/main" val="351172351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EF4D76-5EF1-4E10-8189-1E3060B66950}" type="slidenum">
              <a:rPr lang="fa-IR" smtClean="0"/>
              <a:t>9</a:t>
            </a:fld>
            <a:endParaRPr lang="fa-IR"/>
          </a:p>
        </p:txBody>
      </p:sp>
      <p:sp>
        <p:nvSpPr>
          <p:cNvPr id="4" name="Rectangle 3"/>
          <p:cNvSpPr/>
          <p:nvPr/>
        </p:nvSpPr>
        <p:spPr>
          <a:xfrm>
            <a:off x="10384971" y="2416629"/>
            <a:ext cx="957943" cy="174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fa-IR" smtClean="0"/>
              <a:t>راهنمای تکمیل فرم ارزیابی عملکرد کارکنان دانشگاه علوم پزشکی قم</a:t>
            </a:r>
            <a:endParaRPr lang="fa-IR"/>
          </a:p>
        </p:txBody>
      </p:sp>
    </p:spTree>
    <p:extLst>
      <p:ext uri="{BB962C8B-B14F-4D97-AF65-F5344CB8AC3E}">
        <p14:creationId xmlns:p14="http://schemas.microsoft.com/office/powerpoint/2010/main" val="1868287963"/>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523</TotalTime>
  <Words>1554</Words>
  <Application>Microsoft Office PowerPoint</Application>
  <PresentationFormat>Custom</PresentationFormat>
  <Paragraphs>197</Paragraphs>
  <Slides>58</Slides>
  <Notes>3</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Ion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تایید نهایی فرم ارزشیابی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مقدسی</dc:creator>
  <cp:lastModifiedBy>نسیم غفوری</cp:lastModifiedBy>
  <cp:revision>108</cp:revision>
  <dcterms:created xsi:type="dcterms:W3CDTF">2020-06-01T03:11:11Z</dcterms:created>
  <dcterms:modified xsi:type="dcterms:W3CDTF">2021-04-20T03:47:55Z</dcterms:modified>
</cp:coreProperties>
</file>